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8" r:id="rId6"/>
    <p:sldId id="257" r:id="rId7"/>
    <p:sldId id="347" r:id="rId8"/>
    <p:sldId id="348" r:id="rId9"/>
    <p:sldId id="349" r:id="rId10"/>
    <p:sldId id="350" r:id="rId11"/>
    <p:sldId id="352" r:id="rId12"/>
    <p:sldId id="353" r:id="rId13"/>
    <p:sldId id="354" r:id="rId14"/>
    <p:sldId id="365" r:id="rId15"/>
    <p:sldId id="366" r:id="rId16"/>
    <p:sldId id="367" r:id="rId17"/>
    <p:sldId id="351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8" r:id="rId28"/>
    <p:sldId id="261" r:id="rId2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4C8"/>
    <a:srgbClr val="C2E4FF"/>
    <a:srgbClr val="123A61"/>
    <a:srgbClr val="A1D3F8"/>
    <a:srgbClr val="3198E5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0170" autoAdjust="0"/>
  </p:normalViewPr>
  <p:slideViewPr>
    <p:cSldViewPr snapToGrid="0" snapToObjects="1">
      <p:cViewPr varScale="1">
        <p:scale>
          <a:sx n="105" d="100"/>
          <a:sy n="105" d="100"/>
        </p:scale>
        <p:origin x="64" y="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6EFE4-9BD4-4BB2-A98C-8522C1EB48EE}" type="datetimeFigureOut">
              <a:rPr lang="fr-FR" smtClean="0"/>
              <a:t>30/10/2023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71CD-2E31-4A95-9573-15152C26E5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27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71CD-2E31-4A95-9573-15152C26E56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4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Remarques</a:t>
            </a: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Emploi du temps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Celui-ci doit mettre en évidence la gestion des classes quand celles-ci partent sur le même site. Il doit inclure la gestion des cars, s’il y a plusieurs cars.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 des élèves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Fournie par l’école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liste des accompagnateurs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doit être différenciée par classe quand plusieurs classes partent sur le même site.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animateur AFPS ou PSC1 doit être indiqué pour chaque classe. Il peut être le même pour plusieurs classes sur le même site mais doit apparaître dans chaque dossier.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Impératif pour l’ensemble des activités impliquant un encadrement renforcé (équitation, voile, escalade, …)</a:t>
            </a:r>
          </a:p>
          <a:p>
            <a:endParaRPr lang="fr-FR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SCHEMA DE CONDUITE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Fournis par l’organisme.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annexes 3 doivent être complétées précisément. Indiquer le nombre réel d’élèves et d’adultes.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Descriptif de l’itinéraire emprunté, pas de plan </a:t>
            </a:r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mappy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71CD-2E31-4A95-9573-15152C26E56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30/10/2023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gouv.fr/bo/2023/Hebdo26/MENE2310475C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eduscol.education.fr/document/52179/download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hyperlink" Target="https://nuage03.apps.education.fr/index.php/s/6nRQw37LgfAqNM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nuage03.apps.education.fr/index.php/s/6nRQw37LgfAqNMZ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2268/sorties-et-voyages-scolaires-dans-le-premier-deg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ousseaprojets.fr/website/pages/2-decouvrir-la-trousse-a-proje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duscol.education.fr/3098/catalogue-national-des-structures-d-accueil-et-d-hebergement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SEJOURS AVEC NUITEES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3469" y="1309960"/>
            <a:ext cx="2623785" cy="861774"/>
          </a:xfrm>
        </p:spPr>
        <p:txBody>
          <a:bodyPr/>
          <a:lstStyle/>
          <a:p>
            <a:r>
              <a:rPr lang="fr-FR" sz="2800" dirty="0"/>
              <a:t>Réunion de cadrage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1C9A9368-0615-4193-B0CA-EA1C81B39446}"/>
              </a:ext>
            </a:extLst>
          </p:cNvPr>
          <p:cNvSpPr txBox="1">
            <a:spLocks/>
          </p:cNvSpPr>
          <p:nvPr/>
        </p:nvSpPr>
        <p:spPr>
          <a:xfrm>
            <a:off x="725947" y="3172366"/>
            <a:ext cx="3226225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Mardi 19 septembre 2023</a:t>
            </a:r>
          </a:p>
        </p:txBody>
      </p:sp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GUIDE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E62FC4A-62AE-4A1D-B8B8-F519AE7AE5C3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6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pc="-100" dirty="0"/>
              <a:t>Guide relatif à l’organisation des sorties et voyages scolaires dans le 1</a:t>
            </a:r>
            <a:r>
              <a:rPr lang="fr-FR" b="1" spc="-100" baseline="30000" dirty="0"/>
              <a:t>er</a:t>
            </a:r>
            <a:r>
              <a:rPr lang="fr-FR" b="1" spc="-100" dirty="0"/>
              <a:t> degré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C8A1E15F-1751-454E-AD5B-B7761F3B4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647" y="2348478"/>
            <a:ext cx="1370736" cy="189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978AC3-ED73-434A-92E5-7D99B16D8484}"/>
              </a:ext>
            </a:extLst>
          </p:cNvPr>
          <p:cNvSpPr txBox="1"/>
          <p:nvPr/>
        </p:nvSpPr>
        <p:spPr>
          <a:xfrm>
            <a:off x="298091" y="1836427"/>
            <a:ext cx="176743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1 </a:t>
            </a:r>
            <a:r>
              <a:rPr lang="fr-FR" sz="1200" i="1" dirty="0">
                <a:solidFill>
                  <a:schemeClr val="tx2"/>
                </a:solidFill>
              </a:rPr>
              <a:t>: Le caractère obligatoire ou facultatif des sorties scolaires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29229-1882-4F1B-9F7A-DF8018300253}"/>
              </a:ext>
            </a:extLst>
          </p:cNvPr>
          <p:cNvSpPr/>
          <p:nvPr/>
        </p:nvSpPr>
        <p:spPr>
          <a:xfrm>
            <a:off x="2367294" y="1481208"/>
            <a:ext cx="166712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2 </a:t>
            </a:r>
            <a:r>
              <a:rPr lang="fr-FR" sz="1200" i="1" dirty="0">
                <a:solidFill>
                  <a:schemeClr val="tx2"/>
                </a:solidFill>
              </a:rPr>
              <a:t>: Obtenir l’autorisation de réaliser une sortie scolaire sans nuitée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1E161-027E-42E4-BCEB-DB4A74C9BE40}"/>
              </a:ext>
            </a:extLst>
          </p:cNvPr>
          <p:cNvSpPr/>
          <p:nvPr/>
        </p:nvSpPr>
        <p:spPr>
          <a:xfrm>
            <a:off x="4424219" y="1476516"/>
            <a:ext cx="137073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3 </a:t>
            </a:r>
            <a:r>
              <a:rPr lang="fr-FR" sz="1200" i="1" dirty="0">
                <a:solidFill>
                  <a:schemeClr val="tx2"/>
                </a:solidFill>
              </a:rPr>
              <a:t>: Obtenir l’autorisation de réaliser un voyage scolaire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D96E8-10F6-4C9B-8CB2-262731B1F5EF}"/>
              </a:ext>
            </a:extLst>
          </p:cNvPr>
          <p:cNvSpPr/>
          <p:nvPr/>
        </p:nvSpPr>
        <p:spPr>
          <a:xfrm>
            <a:off x="6238413" y="1836427"/>
            <a:ext cx="16671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4 </a:t>
            </a:r>
            <a:r>
              <a:rPr lang="fr-FR" sz="1200" i="1" dirty="0">
                <a:solidFill>
                  <a:schemeClr val="tx2"/>
                </a:solidFill>
              </a:rPr>
              <a:t>: Les règles en matière d’encadrement des élèves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EA7C56-21BE-49C3-8CA9-A3DD47A954E2}"/>
              </a:ext>
            </a:extLst>
          </p:cNvPr>
          <p:cNvSpPr/>
          <p:nvPr/>
        </p:nvSpPr>
        <p:spPr>
          <a:xfrm>
            <a:off x="7184483" y="2833425"/>
            <a:ext cx="16671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5 </a:t>
            </a:r>
            <a:r>
              <a:rPr lang="fr-FR" sz="1200" i="1" dirty="0">
                <a:solidFill>
                  <a:schemeClr val="tx2"/>
                </a:solidFill>
              </a:rPr>
              <a:t>: Le financement des sorties scolaires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84B8E-2ED8-4653-9235-0ED9D8DDD62F}"/>
              </a:ext>
            </a:extLst>
          </p:cNvPr>
          <p:cNvSpPr/>
          <p:nvPr/>
        </p:nvSpPr>
        <p:spPr>
          <a:xfrm>
            <a:off x="6615461" y="3747696"/>
            <a:ext cx="166712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6 </a:t>
            </a:r>
            <a:r>
              <a:rPr lang="fr-FR" sz="1200" i="1" dirty="0">
                <a:solidFill>
                  <a:schemeClr val="tx2"/>
                </a:solidFill>
              </a:rPr>
              <a:t>: La prise en compte des besoins des élèves en situation de handicap ou à besoin médical spécifique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3743A-947A-4642-9E06-F5AD3A0CE306}"/>
              </a:ext>
            </a:extLst>
          </p:cNvPr>
          <p:cNvSpPr/>
          <p:nvPr/>
        </p:nvSpPr>
        <p:spPr>
          <a:xfrm>
            <a:off x="4852253" y="4333228"/>
            <a:ext cx="15092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7 </a:t>
            </a:r>
            <a:r>
              <a:rPr lang="fr-FR" sz="1200" i="1" dirty="0">
                <a:solidFill>
                  <a:schemeClr val="tx2"/>
                </a:solidFill>
              </a:rPr>
              <a:t>: Les autorisations parentales à collecter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A76691-74E3-4FC0-9576-B7AB147BEC01}"/>
              </a:ext>
            </a:extLst>
          </p:cNvPr>
          <p:cNvSpPr/>
          <p:nvPr/>
        </p:nvSpPr>
        <p:spPr>
          <a:xfrm>
            <a:off x="3026967" y="4537978"/>
            <a:ext cx="166712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8 </a:t>
            </a:r>
            <a:r>
              <a:rPr lang="fr-FR" sz="1200" i="1" dirty="0">
                <a:solidFill>
                  <a:schemeClr val="tx2"/>
                </a:solidFill>
              </a:rPr>
              <a:t>: Organiser le transport des élèves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D6C6C3-F6C4-4CA6-8458-0C28C21BA72C}"/>
              </a:ext>
            </a:extLst>
          </p:cNvPr>
          <p:cNvSpPr/>
          <p:nvPr/>
        </p:nvSpPr>
        <p:spPr>
          <a:xfrm>
            <a:off x="1007780" y="4139935"/>
            <a:ext cx="176070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9 </a:t>
            </a:r>
            <a:r>
              <a:rPr lang="fr-FR" sz="1200" i="1" dirty="0">
                <a:solidFill>
                  <a:schemeClr val="tx2"/>
                </a:solidFill>
              </a:rPr>
              <a:t>: Trouver un hébergement adapté au projet pédagogique de l’enseignant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6418C-7ECF-4EAD-A1EA-38B457064A1D}"/>
              </a:ext>
            </a:extLst>
          </p:cNvPr>
          <p:cNvSpPr/>
          <p:nvPr/>
        </p:nvSpPr>
        <p:spPr>
          <a:xfrm>
            <a:off x="270415" y="3521843"/>
            <a:ext cx="10288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10 </a:t>
            </a:r>
            <a:r>
              <a:rPr lang="fr-FR" sz="1200" i="1" dirty="0">
                <a:solidFill>
                  <a:schemeClr val="tx2"/>
                </a:solidFill>
              </a:rPr>
              <a:t>: les assurances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53E7C-CE7C-469C-B885-5A2FE991F914}"/>
              </a:ext>
            </a:extLst>
          </p:cNvPr>
          <p:cNvSpPr/>
          <p:nvPr/>
        </p:nvSpPr>
        <p:spPr>
          <a:xfrm>
            <a:off x="292397" y="2833425"/>
            <a:ext cx="16036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i="1" dirty="0">
                <a:solidFill>
                  <a:schemeClr val="tx2"/>
                </a:solidFill>
              </a:rPr>
              <a:t>Fiche 11 </a:t>
            </a:r>
            <a:r>
              <a:rPr lang="fr-FR" sz="1200" i="1" dirty="0">
                <a:solidFill>
                  <a:schemeClr val="tx2"/>
                </a:solidFill>
              </a:rPr>
              <a:t>: Les dispositions médicales</a:t>
            </a:r>
            <a:endParaRPr lang="fr-FR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FAAC8-A000-4E31-B128-E12ADC3D4240}"/>
              </a:ext>
            </a:extLst>
          </p:cNvPr>
          <p:cNvSpPr/>
          <p:nvPr/>
        </p:nvSpPr>
        <p:spPr>
          <a:xfrm>
            <a:off x="4747468" y="3243048"/>
            <a:ext cx="11111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i="1" dirty="0">
                <a:solidFill>
                  <a:schemeClr val="tx2"/>
                </a:solidFill>
              </a:rPr>
              <a:t>11 </a:t>
            </a:r>
            <a:r>
              <a:rPr lang="fr-FR" sz="1400" b="1" i="1" dirty="0">
                <a:solidFill>
                  <a:schemeClr val="tx2"/>
                </a:solidFill>
                <a:hlinkClick r:id="rId5"/>
              </a:rPr>
              <a:t>FICHES</a:t>
            </a:r>
            <a:endParaRPr lang="fr-FR" sz="1400" b="1" i="1" dirty="0">
              <a:solidFill>
                <a:schemeClr val="tx2"/>
              </a:solidFill>
            </a:endParaRPr>
          </a:p>
        </p:txBody>
      </p:sp>
      <p:pic>
        <p:nvPicPr>
          <p:cNvPr id="19" name="Graphique 18" descr="Mille">
            <a:hlinkClick r:id="rId5"/>
            <a:extLst>
              <a:ext uri="{FF2B5EF4-FFF2-40B4-BE49-F238E27FC236}">
                <a16:creationId xmlns:a16="http://schemas.microsoft.com/office/drawing/2014/main" id="{4C46FB20-3D86-4EFE-84A4-856A70417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2913" y="3279972"/>
            <a:ext cx="233928" cy="2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GUIDE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E62FC4A-62AE-4A1D-B8B8-F519AE7AE5C3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6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pc="-100" dirty="0"/>
              <a:t>Guide relatif à l’organisation des sorties et voyages scolaires dans le 1</a:t>
            </a:r>
            <a:r>
              <a:rPr lang="fr-FR" b="1" spc="-100" baseline="30000" dirty="0"/>
              <a:t>er</a:t>
            </a:r>
            <a:r>
              <a:rPr lang="fr-FR" b="1" spc="-100" dirty="0"/>
              <a:t> degré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FB8DD0-B131-4B81-B6E9-392181F2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74" y="-97275"/>
            <a:ext cx="857236" cy="118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0CD520-3197-4A49-B3D3-0D689DC2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69" y="1528330"/>
            <a:ext cx="7563462" cy="333050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052F629-32D7-4368-A475-1F9312578B1E}"/>
              </a:ext>
            </a:extLst>
          </p:cNvPr>
          <p:cNvSpPr txBox="1"/>
          <p:nvPr/>
        </p:nvSpPr>
        <p:spPr>
          <a:xfrm>
            <a:off x="7956425" y="1336292"/>
            <a:ext cx="103100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Segoe UI Black" panose="020B0A02040204020203" pitchFamily="34" charset="0"/>
                <a:ea typeface="Segoe UI Black" panose="020B0A02040204020203" pitchFamily="34" charset="0"/>
              </a:rPr>
              <a:t>Fiche 3</a:t>
            </a:r>
          </a:p>
        </p:txBody>
      </p:sp>
    </p:spTree>
    <p:extLst>
      <p:ext uri="{BB962C8B-B14F-4D97-AF65-F5344CB8AC3E}">
        <p14:creationId xmlns:p14="http://schemas.microsoft.com/office/powerpoint/2010/main" val="172995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GUIDE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E62FC4A-62AE-4A1D-B8B8-F519AE7AE5C3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6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pc="-100" dirty="0"/>
              <a:t>Guide relatif à l’organisation des sorties et voyages scolaires dans le 1</a:t>
            </a:r>
            <a:r>
              <a:rPr lang="fr-FR" b="1" spc="-100" baseline="30000" dirty="0"/>
              <a:t>er</a:t>
            </a:r>
            <a:r>
              <a:rPr lang="fr-FR" b="1" spc="-100" dirty="0"/>
              <a:t> degré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FB8DD0-B131-4B81-B6E9-392181F2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74" y="-97275"/>
            <a:ext cx="857236" cy="118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484FBB-5686-4A17-BA6D-02C06B1F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9" y="1784379"/>
            <a:ext cx="7771701" cy="28227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4F152F-3DEB-4BB1-83EB-1755FE684F60}"/>
              </a:ext>
            </a:extLst>
          </p:cNvPr>
          <p:cNvSpPr txBox="1"/>
          <p:nvPr/>
        </p:nvSpPr>
        <p:spPr>
          <a:xfrm>
            <a:off x="7956425" y="1331710"/>
            <a:ext cx="103100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Segoe UI Black" panose="020B0A02040204020203" pitchFamily="34" charset="0"/>
                <a:ea typeface="Segoe UI Black" panose="020B0A02040204020203" pitchFamily="34" charset="0"/>
              </a:rPr>
              <a:t>Fiche 3</a:t>
            </a:r>
          </a:p>
        </p:txBody>
      </p:sp>
    </p:spTree>
    <p:extLst>
      <p:ext uri="{BB962C8B-B14F-4D97-AF65-F5344CB8AC3E}">
        <p14:creationId xmlns:p14="http://schemas.microsoft.com/office/powerpoint/2010/main" val="77626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 GUIDE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E62FC4A-62AE-4A1D-B8B8-F519AE7AE5C3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6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spc="-100" dirty="0"/>
              <a:t>Guide relatif à l’organisation des sorties et voyages scolaires dans le 1</a:t>
            </a:r>
            <a:r>
              <a:rPr lang="fr-FR" b="1" spc="-100" baseline="30000" dirty="0"/>
              <a:t>er</a:t>
            </a:r>
            <a:r>
              <a:rPr lang="fr-FR" b="1" spc="-100" dirty="0"/>
              <a:t> degré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AFB8DD0-B131-4B81-B6E9-392181F2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74" y="-97275"/>
            <a:ext cx="857236" cy="118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C7668F7-46F9-49A1-98E9-FBEED11E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25" y="1395998"/>
            <a:ext cx="6677150" cy="36332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1BA3C0-57CD-41C5-A549-7E78255FB920}"/>
              </a:ext>
            </a:extLst>
          </p:cNvPr>
          <p:cNvSpPr txBox="1"/>
          <p:nvPr/>
        </p:nvSpPr>
        <p:spPr>
          <a:xfrm>
            <a:off x="7956425" y="1331710"/>
            <a:ext cx="103100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Segoe UI Black" panose="020B0A02040204020203" pitchFamily="34" charset="0"/>
                <a:ea typeface="Segoe UI Black" panose="020B0A02040204020203" pitchFamily="34" charset="0"/>
              </a:rPr>
              <a:t>Fiche 4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E698F83-4142-4E34-872C-6ABA4FAFA7F5}"/>
              </a:ext>
            </a:extLst>
          </p:cNvPr>
          <p:cNvSpPr/>
          <p:nvPr/>
        </p:nvSpPr>
        <p:spPr>
          <a:xfrm>
            <a:off x="1301027" y="3313933"/>
            <a:ext cx="6529674" cy="1715309"/>
          </a:xfrm>
          <a:prstGeom prst="roundRect">
            <a:avLst>
              <a:gd name="adj" fmla="val 1273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1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471" y="874547"/>
            <a:ext cx="6294329" cy="472001"/>
          </a:xfrm>
          <a:solidFill>
            <a:srgbClr val="8CD4C8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DE NOUVEAUX DOCUMENTS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7979216" y="211073"/>
            <a:ext cx="876350" cy="553998"/>
          </a:xfrm>
        </p:spPr>
        <p:txBody>
          <a:bodyPr/>
          <a:lstStyle/>
          <a:p>
            <a:r>
              <a:rPr lang="fr-FR" sz="3600" b="1" i="1" dirty="0"/>
              <a:t>2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5687EBF-8411-406D-91AC-518768FEE5BE}"/>
              </a:ext>
            </a:extLst>
          </p:cNvPr>
          <p:cNvSpPr txBox="1">
            <a:spLocks/>
          </p:cNvSpPr>
          <p:nvPr/>
        </p:nvSpPr>
        <p:spPr>
          <a:xfrm>
            <a:off x="3237978" y="1422153"/>
            <a:ext cx="5448822" cy="615553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FORMULAIRE DE DEMANDE D’AUTORISATION D’UN VOYAGE SCOLAIRE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FBFA37D5-9B94-4421-A9FF-4D8C3A835408}"/>
              </a:ext>
            </a:extLst>
          </p:cNvPr>
          <p:cNvSpPr txBox="1">
            <a:spLocks/>
          </p:cNvSpPr>
          <p:nvPr/>
        </p:nvSpPr>
        <p:spPr>
          <a:xfrm>
            <a:off x="3237978" y="2113311"/>
            <a:ext cx="5448822" cy="307777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BUDGET PREVISIONNEL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4DE8CFAA-18F7-4FAD-A818-53571912C555}"/>
              </a:ext>
            </a:extLst>
          </p:cNvPr>
          <p:cNvSpPr txBox="1">
            <a:spLocks/>
          </p:cNvSpPr>
          <p:nvPr/>
        </p:nvSpPr>
        <p:spPr>
          <a:xfrm>
            <a:off x="3237978" y="2496693"/>
            <a:ext cx="5448822" cy="307777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FICHE D’INFORMATION SUR LE TRANSPORT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Modèle 3D 3" descr="Dossier avec contenu">
                <a:hlinkClick r:id="rId2"/>
                <a:extLst>
                  <a:ext uri="{FF2B5EF4-FFF2-40B4-BE49-F238E27FC236}">
                    <a16:creationId xmlns:a16="http://schemas.microsoft.com/office/drawing/2014/main" id="{04F09B68-28EC-4ED2-A0F7-ADC9331513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5540957"/>
                  </p:ext>
                </p:extLst>
              </p:nvPr>
            </p:nvGraphicFramePr>
            <p:xfrm>
              <a:off x="7377899" y="3526566"/>
              <a:ext cx="1202632" cy="81314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202632" cy="813142"/>
                    </a:xfrm>
                    <a:prstGeom prst="rect">
                      <a:avLst/>
                    </a:prstGeom>
                  </am3d:spPr>
                  <am3d:camera>
                    <am3d:pos x="0" y="0" z="615470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746901" d="1000000"/>
                    <am3d:preTrans dx="0" dy="-13710234" dz="362805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40344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Modèle 3D 3" descr="Dossier avec contenu">
                <a:hlinkClick r:id="rId5"/>
                <a:extLst>
                  <a:ext uri="{FF2B5EF4-FFF2-40B4-BE49-F238E27FC236}">
                    <a16:creationId xmlns:a16="http://schemas.microsoft.com/office/drawing/2014/main" id="{04F09B68-28EC-4ED2-A0F7-ADC9331513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7899" y="3526566"/>
                <a:ext cx="1202632" cy="8131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464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3A05C3-1152-44F0-9933-477745CCF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40" y="856509"/>
            <a:ext cx="5356920" cy="417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0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01D12A-E4C0-4809-9855-0A9EB0F4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03" y="895263"/>
            <a:ext cx="6601794" cy="39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67FC3B-1BB5-4B5E-9A59-AE4C0784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85" y="803534"/>
            <a:ext cx="6144230" cy="41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52E6D3-8975-4F60-B1C8-60B468FC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69" y="945455"/>
            <a:ext cx="6687262" cy="39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57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7C7E54-873B-4490-9E33-9736D171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4" y="1042980"/>
            <a:ext cx="7610212" cy="12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7979216" y="211073"/>
            <a:ext cx="876350" cy="553998"/>
          </a:xfrm>
        </p:spPr>
        <p:txBody>
          <a:bodyPr/>
          <a:lstStyle/>
          <a:p>
            <a:r>
              <a:rPr lang="fr-FR" sz="3600" b="1" i="1" dirty="0"/>
              <a:t>1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75210D9-FF1E-4BD5-83BA-440DA505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471" y="874547"/>
            <a:ext cx="6294329" cy="472001"/>
          </a:xfrm>
          <a:solidFill>
            <a:srgbClr val="8CD4C8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Une nouvelle circulaire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E026D6C-01E6-44C8-ABA9-E2AE7FB91327}"/>
              </a:ext>
            </a:extLst>
          </p:cNvPr>
          <p:cNvSpPr txBox="1">
            <a:spLocks/>
          </p:cNvSpPr>
          <p:nvPr/>
        </p:nvSpPr>
        <p:spPr>
          <a:xfrm>
            <a:off x="5907316" y="2490113"/>
            <a:ext cx="2779484" cy="472001"/>
          </a:xfrm>
          <a:prstGeom prst="rect">
            <a:avLst/>
          </a:prstGeom>
          <a:solidFill>
            <a:srgbClr val="8CD4C8"/>
          </a:solidFill>
        </p:spPr>
        <p:txBody>
          <a:bodyPr tIns="0" bIns="0" anchor="t">
            <a:normAutofit fontScale="90000"/>
          </a:bodyPr>
          <a:lstStyle>
            <a:lvl1pPr algn="l" defTabSz="457200" rtl="0" eaLnBrk="1" latinLnBrk="0" hangingPunct="1">
              <a:lnSpc>
                <a:spcPts val="3780"/>
              </a:lnSpc>
              <a:spcBef>
                <a:spcPct val="0"/>
              </a:spcBef>
              <a:buNone/>
              <a:defRPr sz="3400" b="0" kern="120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r>
              <a:rPr lang="fr-FR" dirty="0"/>
              <a:t>Un GUIDe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E37DA9-8CF3-41C6-ACAD-5D48F04C3256}"/>
              </a:ext>
            </a:extLst>
          </p:cNvPr>
          <p:cNvSpPr txBox="1">
            <a:spLocks/>
          </p:cNvSpPr>
          <p:nvPr/>
        </p:nvSpPr>
        <p:spPr>
          <a:xfrm>
            <a:off x="4530363" y="1682330"/>
            <a:ext cx="4156437" cy="472001"/>
          </a:xfrm>
          <a:prstGeom prst="rect">
            <a:avLst/>
          </a:prstGeom>
          <a:solidFill>
            <a:srgbClr val="8CD4C8"/>
          </a:solidFill>
        </p:spPr>
        <p:txBody>
          <a:bodyPr tIns="0" bIns="0" anchor="t">
            <a:normAutofit fontScale="90000"/>
          </a:bodyPr>
          <a:lstStyle>
            <a:lvl1pPr algn="l" defTabSz="457200" rtl="0" eaLnBrk="1" latinLnBrk="0" hangingPunct="1">
              <a:lnSpc>
                <a:spcPts val="3780"/>
              </a:lnSpc>
              <a:spcBef>
                <a:spcPct val="0"/>
              </a:spcBef>
              <a:buNone/>
              <a:defRPr sz="3400" b="0" kern="120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r>
              <a:rPr lang="fr-FR" dirty="0"/>
              <a:t>Une PROCEDURE</a:t>
            </a:r>
          </a:p>
        </p:txBody>
      </p:sp>
    </p:spTree>
    <p:extLst>
      <p:ext uri="{BB962C8B-B14F-4D97-AF65-F5344CB8AC3E}">
        <p14:creationId xmlns:p14="http://schemas.microsoft.com/office/powerpoint/2010/main" val="358134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FORMULAIRE DE DEMANDE D’AUTORISATION D’UN VOYAGE SCOLAIRE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E77866-3143-4282-A3B4-C55903CC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28" y="789140"/>
            <a:ext cx="4124944" cy="42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BUDGET PREVISIONNEL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A4D3E4-2E63-426E-B3C7-8C2B4829C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382" y="786814"/>
            <a:ext cx="3583236" cy="42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FICHE D’INFORMATION SUR LE TRANSPORT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29D53E-1A7F-432A-86BD-7DD1035B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77" y="822756"/>
            <a:ext cx="6986646" cy="41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6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471" y="874547"/>
            <a:ext cx="6294329" cy="472001"/>
          </a:xfrm>
          <a:solidFill>
            <a:srgbClr val="8CD4C8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CONSTITUTION DU DOSSIER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3"/>
          </p:nvPr>
        </p:nvSpPr>
        <p:spPr>
          <a:xfrm>
            <a:off x="7979216" y="211073"/>
            <a:ext cx="876350" cy="553998"/>
          </a:xfrm>
        </p:spPr>
        <p:txBody>
          <a:bodyPr/>
          <a:lstStyle/>
          <a:p>
            <a:r>
              <a:rPr lang="fr-FR" sz="3600" b="1" i="1" dirty="0"/>
              <a:t>3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3FD5469B-595F-42A5-85E3-9E40DBE36D50}"/>
              </a:ext>
            </a:extLst>
          </p:cNvPr>
          <p:cNvSpPr txBox="1">
            <a:spLocks/>
          </p:cNvSpPr>
          <p:nvPr/>
        </p:nvSpPr>
        <p:spPr>
          <a:xfrm>
            <a:off x="5029535" y="2693720"/>
            <a:ext cx="3657265" cy="201901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6 parties :</a:t>
            </a:r>
          </a:p>
          <a:p>
            <a:pPr marL="180975" indent="357188">
              <a:buAutoNum type="arabicPeriod"/>
            </a:pPr>
            <a:r>
              <a:rPr lang="fr-FR" sz="1600" b="1" dirty="0"/>
              <a:t>Dossier pédagogique</a:t>
            </a:r>
          </a:p>
          <a:p>
            <a:pPr marL="180975" indent="357188">
              <a:buAutoNum type="arabicPeriod"/>
            </a:pPr>
            <a:r>
              <a:rPr lang="fr-FR" sz="1600" b="1" dirty="0"/>
              <a:t>Emploi du temps</a:t>
            </a:r>
          </a:p>
          <a:p>
            <a:pPr marL="180975" indent="357188">
              <a:buAutoNum type="arabicPeriod"/>
            </a:pPr>
            <a:r>
              <a:rPr lang="fr-FR" sz="1600" b="1" dirty="0"/>
              <a:t>Liste des élèves</a:t>
            </a:r>
          </a:p>
          <a:p>
            <a:pPr marL="180975" indent="357188">
              <a:buAutoNum type="arabicPeriod"/>
            </a:pPr>
            <a:r>
              <a:rPr lang="fr-FR" sz="1600" b="1" dirty="0"/>
              <a:t>Liste des accompagnateurs</a:t>
            </a:r>
          </a:p>
          <a:p>
            <a:pPr marL="180975" indent="357188">
              <a:buAutoNum type="arabicPeriod"/>
            </a:pPr>
            <a:r>
              <a:rPr lang="fr-FR" sz="1600" b="1" dirty="0"/>
              <a:t>Centre d’accueil</a:t>
            </a:r>
          </a:p>
          <a:p>
            <a:pPr marL="180975" indent="357188">
              <a:buAutoNum type="arabicPeriod"/>
            </a:pPr>
            <a:r>
              <a:rPr lang="fr-FR" sz="1600" b="1" dirty="0"/>
              <a:t>Transport</a:t>
            </a:r>
            <a:endParaRPr lang="fr-FR" sz="2000" b="1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A5CEE5E-DC20-4434-B76F-B17270C0A343}"/>
              </a:ext>
            </a:extLst>
          </p:cNvPr>
          <p:cNvSpPr txBox="1">
            <a:spLocks/>
          </p:cNvSpPr>
          <p:nvPr/>
        </p:nvSpPr>
        <p:spPr>
          <a:xfrm>
            <a:off x="5075464" y="1684213"/>
            <a:ext cx="3657265" cy="541687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Formulaire de demande d’autorisation</a:t>
            </a:r>
          </a:p>
          <a:p>
            <a:pPr algn="ctr"/>
            <a:r>
              <a:rPr lang="fr-FR" sz="1600" b="1" dirty="0"/>
              <a:t>Fiche récapitulative</a:t>
            </a:r>
          </a:p>
        </p:txBody>
      </p:sp>
    </p:spTree>
    <p:extLst>
      <p:ext uri="{BB962C8B-B14F-4D97-AF65-F5344CB8AC3E}">
        <p14:creationId xmlns:p14="http://schemas.microsoft.com/office/powerpoint/2010/main" val="67803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17421" y="358311"/>
            <a:ext cx="6834941" cy="272821"/>
          </a:xfrm>
        </p:spPr>
        <p:txBody>
          <a:bodyPr>
            <a:noAutofit/>
          </a:bodyPr>
          <a:lstStyle/>
          <a:p>
            <a:r>
              <a:rPr lang="fr-FR" b="1" dirty="0"/>
              <a:t>ORGANISATION DES DOSSIERS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278A77-893D-4A0B-9B0C-3F18DDC7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891" y="875185"/>
            <a:ext cx="4767881" cy="403983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966FA2A-B4B2-4E65-A510-F3FAB466D510}"/>
              </a:ext>
            </a:extLst>
          </p:cNvPr>
          <p:cNvGrpSpPr/>
          <p:nvPr/>
        </p:nvGrpSpPr>
        <p:grpSpPr>
          <a:xfrm>
            <a:off x="619828" y="1270342"/>
            <a:ext cx="2516134" cy="3455082"/>
            <a:chOff x="619828" y="1270342"/>
            <a:chExt cx="2516134" cy="34550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A48F82-F05C-431D-A69E-EBACA3EB3381}"/>
                </a:ext>
              </a:extLst>
            </p:cNvPr>
            <p:cNvSpPr/>
            <p:nvPr/>
          </p:nvSpPr>
          <p:spPr>
            <a:xfrm>
              <a:off x="619828" y="1270342"/>
              <a:ext cx="2516134" cy="34550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E963AE6-CF56-4640-B7F5-6E510202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442" y="1577187"/>
              <a:ext cx="2085569" cy="2810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372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934323" y="2978894"/>
            <a:ext cx="3953306" cy="552325"/>
          </a:xfrm>
          <a:solidFill>
            <a:srgbClr val="8CD4C8"/>
          </a:solidFill>
        </p:spPr>
        <p:txBody>
          <a:bodyPr/>
          <a:lstStyle/>
          <a:p>
            <a:r>
              <a:rPr lang="fr-FR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264716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NOUVELLE CIRCULAIRE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79E6B5-DD44-4653-8028-00CA77DB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39" y="880218"/>
            <a:ext cx="7075721" cy="40827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D9283E-292A-493B-B3B2-E31AB963D9A1}"/>
              </a:ext>
            </a:extLst>
          </p:cNvPr>
          <p:cNvSpPr/>
          <p:nvPr/>
        </p:nvSpPr>
        <p:spPr>
          <a:xfrm>
            <a:off x="1378010" y="2003278"/>
            <a:ext cx="6387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3"/>
              </a:rPr>
              <a:t>https://eduscol.education.fr/2268/sorties-et-voyages-scolaires-dans-le-premier-degre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NOUVELLE CIRCULAIRE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C64568-0F6A-4061-BE4A-8D656D3B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58" y="875185"/>
            <a:ext cx="7550483" cy="41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7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NOUVELLE CIRCULAIRE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8C5D66-66C6-4AAE-8423-394B7C37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44" y="925463"/>
            <a:ext cx="7408111" cy="40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NOUVELLE CIRCULAIRE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580AEA-4651-472A-BBD1-289BAC5C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35" y="875185"/>
            <a:ext cx="7319530" cy="40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NOUVELLE CIRCULAIRE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DF79EB-4906-4EA3-9506-B01AC2A8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50" y="1022773"/>
            <a:ext cx="6688898" cy="219735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55FBC57E-608A-4B91-A717-8FA971830521}"/>
              </a:ext>
            </a:extLst>
          </p:cNvPr>
          <p:cNvGrpSpPr/>
          <p:nvPr/>
        </p:nvGrpSpPr>
        <p:grpSpPr>
          <a:xfrm>
            <a:off x="5287954" y="3481665"/>
            <a:ext cx="3417636" cy="1421827"/>
            <a:chOff x="826936" y="4234378"/>
            <a:chExt cx="5184250" cy="2500377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752666A-0053-4EAA-84AA-830133DA55EA}"/>
                </a:ext>
              </a:extLst>
            </p:cNvPr>
            <p:cNvSpPr/>
            <p:nvPr/>
          </p:nvSpPr>
          <p:spPr>
            <a:xfrm>
              <a:off x="826936" y="4234378"/>
              <a:ext cx="5184250" cy="25003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pic>
          <p:nvPicPr>
            <p:cNvPr id="10" name="Image 9">
              <a:hlinkClick r:id="rId3"/>
              <a:extLst>
                <a:ext uri="{FF2B5EF4-FFF2-40B4-BE49-F238E27FC236}">
                  <a16:creationId xmlns:a16="http://schemas.microsoft.com/office/drawing/2014/main" id="{420F22D6-EC2E-4C04-AFA2-77CF07BD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897" y="4699221"/>
              <a:ext cx="4365196" cy="1914822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5422BCA-FBE9-40C8-A688-F4EA9482272E}"/>
                </a:ext>
              </a:extLst>
            </p:cNvPr>
            <p:cNvSpPr txBox="1"/>
            <p:nvPr/>
          </p:nvSpPr>
          <p:spPr>
            <a:xfrm>
              <a:off x="2310005" y="4234378"/>
              <a:ext cx="2323617" cy="52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50" b="1" dirty="0">
                  <a:solidFill>
                    <a:schemeClr val="bg1"/>
                  </a:solidFill>
                </a:rPr>
                <a:t>La Trousse à Projet</a:t>
              </a:r>
            </a:p>
          </p:txBody>
        </p:sp>
      </p:grp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C30A7173-7032-4023-B29D-368E15B89634}"/>
              </a:ext>
            </a:extLst>
          </p:cNvPr>
          <p:cNvSpPr/>
          <p:nvPr/>
        </p:nvSpPr>
        <p:spPr>
          <a:xfrm>
            <a:off x="5093638" y="2004485"/>
            <a:ext cx="1571049" cy="933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Catalogue national des structures d’accueil et d’hébergement</a:t>
            </a:r>
          </a:p>
        </p:txBody>
      </p:sp>
    </p:spTree>
    <p:extLst>
      <p:ext uri="{BB962C8B-B14F-4D97-AF65-F5344CB8AC3E}">
        <p14:creationId xmlns:p14="http://schemas.microsoft.com/office/powerpoint/2010/main" val="112516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PROCEDURE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E62FC4A-62AE-4A1D-B8B8-F519AE7AE5C3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5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Procédure d’autorisation des </a:t>
            </a:r>
            <a:r>
              <a:rPr lang="fr-FR" b="1" dirty="0">
                <a:solidFill>
                  <a:schemeClr val="tx2"/>
                </a:solidFill>
              </a:rPr>
              <a:t>voyages scolaires </a:t>
            </a:r>
            <a:r>
              <a:rPr lang="fr-FR" b="1" dirty="0"/>
              <a:t>dans le premier degré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C5F84-A463-4F8A-98E9-E96D022FD47D}"/>
              </a:ext>
            </a:extLst>
          </p:cNvPr>
          <p:cNvSpPr txBox="1"/>
          <p:nvPr/>
        </p:nvSpPr>
        <p:spPr>
          <a:xfrm>
            <a:off x="187890" y="1553165"/>
            <a:ext cx="8799535" cy="3139321"/>
          </a:xfrm>
          <a:prstGeom prst="rect">
            <a:avLst/>
          </a:prstGeom>
          <a:solidFill>
            <a:srgbClr val="8CD4C8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Proposition du projet par le ou les </a:t>
            </a:r>
            <a:r>
              <a:rPr lang="fr-FR" b="1" i="1" dirty="0" err="1">
                <a:solidFill>
                  <a:schemeClr val="tx2"/>
                </a:solidFill>
              </a:rPr>
              <a:t>enseignant.e.s</a:t>
            </a:r>
            <a:endParaRPr lang="fr-FR" b="1" i="1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Accord du Directeur/de la Directrice d’école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Autorisation par l’Inspectrice</a:t>
            </a:r>
          </a:p>
          <a:p>
            <a:pPr marL="1657350" lvl="3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Transmission dossier + autorisation accordée </a:t>
            </a:r>
            <a:r>
              <a:rPr lang="fr-FR" b="1" i="1" dirty="0">
                <a:solidFill>
                  <a:schemeClr val="tx2"/>
                </a:solidFill>
                <a:sym typeface="Wingdings" panose="05000000000000000000" pitchFamily="2" charset="2"/>
              </a:rPr>
              <a:t></a:t>
            </a:r>
            <a:r>
              <a:rPr lang="fr-FR" b="1" i="1" dirty="0">
                <a:solidFill>
                  <a:schemeClr val="tx2"/>
                </a:solidFill>
              </a:rPr>
              <a:t> DASEN</a:t>
            </a:r>
          </a:p>
          <a:p>
            <a:pPr marL="2114550" lvl="4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Information du DASEN du Département d’accueil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8EE8B4-56C2-4869-87D4-948D877006F8}"/>
              </a:ext>
            </a:extLst>
          </p:cNvPr>
          <p:cNvSpPr txBox="1"/>
          <p:nvPr/>
        </p:nvSpPr>
        <p:spPr>
          <a:xfrm rot="884126">
            <a:off x="7124956" y="1976086"/>
            <a:ext cx="150968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egoe UI Black" panose="020B0A02040204020203" pitchFamily="34" charset="0"/>
                <a:ea typeface="Segoe UI Black" panose="020B0A02040204020203" pitchFamily="34" charset="0"/>
              </a:rPr>
              <a:t>Sortie facultative</a:t>
            </a:r>
          </a:p>
        </p:txBody>
      </p:sp>
    </p:spTree>
    <p:extLst>
      <p:ext uri="{BB962C8B-B14F-4D97-AF65-F5344CB8AC3E}">
        <p14:creationId xmlns:p14="http://schemas.microsoft.com/office/powerpoint/2010/main" val="131995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PROCEDURE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6C5F84-A463-4F8A-98E9-E96D022FD47D}"/>
              </a:ext>
            </a:extLst>
          </p:cNvPr>
          <p:cNvSpPr txBox="1"/>
          <p:nvPr/>
        </p:nvSpPr>
        <p:spPr>
          <a:xfrm>
            <a:off x="412796" y="1482055"/>
            <a:ext cx="5361140" cy="2031325"/>
          </a:xfrm>
          <a:prstGeom prst="rect">
            <a:avLst/>
          </a:prstGeom>
          <a:solidFill>
            <a:srgbClr val="8CD4C8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Les délais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Voyage sur le territoire français : 4 semaines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Voyage à l’étranger : 6 semaines</a:t>
            </a:r>
          </a:p>
          <a:p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7B6FB7E1-A19D-4E69-98EE-1FB40F9C2877}"/>
              </a:ext>
            </a:extLst>
          </p:cNvPr>
          <p:cNvSpPr txBox="1">
            <a:spLocks/>
          </p:cNvSpPr>
          <p:nvPr/>
        </p:nvSpPr>
        <p:spPr>
          <a:xfrm>
            <a:off x="187890" y="999101"/>
            <a:ext cx="8799535" cy="338554"/>
          </a:xfrm>
          <a:prstGeom prst="rect">
            <a:avLst/>
          </a:prstGeom>
          <a:solidFill>
            <a:srgbClr val="A1D3F8"/>
          </a:solidFill>
        </p:spPr>
        <p:txBody>
          <a:bodyPr wrap="square" lIns="0" t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3198E5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Procédure d’autorisation des </a:t>
            </a:r>
            <a:r>
              <a:rPr lang="fr-FR" b="1" dirty="0">
                <a:solidFill>
                  <a:schemeClr val="tx2"/>
                </a:solidFill>
              </a:rPr>
              <a:t>voyages scolaires </a:t>
            </a:r>
            <a:r>
              <a:rPr lang="fr-FR" b="1" dirty="0"/>
              <a:t>dans le premier degré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269B94-1020-4210-A757-BB3E9E7AEF22}"/>
              </a:ext>
            </a:extLst>
          </p:cNvPr>
          <p:cNvSpPr txBox="1"/>
          <p:nvPr/>
        </p:nvSpPr>
        <p:spPr>
          <a:xfrm>
            <a:off x="3751545" y="3194137"/>
            <a:ext cx="5179512" cy="1477328"/>
          </a:xfrm>
          <a:prstGeom prst="rect">
            <a:avLst/>
          </a:prstGeom>
          <a:solidFill>
            <a:srgbClr val="8CD4C8"/>
          </a:solidFill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Décision de l’IEN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tx2"/>
                </a:solidFill>
              </a:rPr>
              <a:t>Au moins deux semaines avant départ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76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>Internal MS</AcquiredFrom>
    <IsSearchable xmlns="6d93d202-47fc-4405-873a-cab67cc5f1b2">false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1 Microsoft Managed Content</TrustLevel>
    <MarketSpecific xmlns="6d93d202-47fc-4405-873a-cab67cc5f1b2">false</MarketSpecific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TPNamespace xmlns="6d93d202-47fc-4405-873a-cab67cc5f1b2" xsi:nil="true"/>
    <CampaignTagsTaxHTField0 xmlns="6d93d202-47fc-4405-873a-cab67cc5f1b2">
      <Terms xmlns="http://schemas.microsoft.com/office/infopath/2007/PartnerControls"/>
    </CampaignTagsTaxHTField0>
    <DirectSourceMarket xmlns="6d93d202-47fc-4405-873a-cab67cc5f1b2" xsi:nil="true"/>
    <LocLastLocAttemptVersionLookup xmlns="6d93d202-47fc-4405-873a-cab67cc5f1b2">250539</LocLastLocAttemptVersionLookup>
    <MachineTranslated xmlns="6d93d202-47fc-4405-873a-cab67cc5f1b2">false</MachineTranslated>
    <PlannedPubDate xmlns="6d93d202-47fc-4405-873a-cab67cc5f1b2" xsi:nil="true"/>
    <SubmitterId xmlns="6d93d202-47fc-4405-873a-cab67cc5f1b2" xsi:nil="true"/>
    <Downloads xmlns="6d93d202-47fc-4405-873a-cab67cc5f1b2">0</Downloads>
    <OriginalSourceMarket xmlns="6d93d202-47fc-4405-873a-cab67cc5f1b2" xsi:nil="true"/>
    <PublishTargets xmlns="6d93d202-47fc-4405-873a-cab67cc5f1b2">OfficeOnlineVNext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 xsi:nil="true"/>
    <EditorialTags xmlns="6d93d202-47fc-4405-873a-cab67cc5f1b2" xsi:nil="true"/>
    <TPExecutable xmlns="6d93d202-47fc-4405-873a-cab67cc5f1b2" xsi:nil="true"/>
    <InternalTagsTaxHTField0 xmlns="6d93d202-47fc-4405-873a-cab67cc5f1b2">
      <Terms xmlns="http://schemas.microsoft.com/office/infopath/2007/PartnerControls"/>
    </InternalTagsTaxHTField0>
    <LastHandOff xmlns="6d93d202-47fc-4405-873a-cab67cc5f1b2" xsi:nil="true"/>
    <LocRecommendedHandoff xmlns="6d93d202-47fc-4405-873a-cab67cc5f1b2" xsi:nil="true"/>
    <BusinessGroup xmlns="6d93d202-47fc-4405-873a-cab67cc5f1b2" xsi:nil="true"/>
    <TPAppVersion xmlns="6d93d202-47fc-4405-873a-cab67cc5f1b2" xsi:nil="true"/>
    <VoteCount xmlns="6d93d202-47fc-4405-873a-cab67cc5f1b2" xsi:nil="true"/>
    <APAuthor xmlns="6d93d202-47fc-4405-873a-cab67cc5f1b2">
      <UserInfo>
        <DisplayName/>
        <AccountId>1229</AccountId>
        <AccountType/>
      </UserInfo>
    </APAuthor>
    <TPCommandLine xmlns="6d93d202-47fc-4405-873a-cab67cc5f1b2" xsi:nil="true"/>
    <UACurrentWords xmlns="6d93d202-47fc-4405-873a-cab67cc5f1b2" xsi:nil="true"/>
    <AssetId xmlns="6d93d202-47fc-4405-873a-cab67cc5f1b2">TP104334741</AssetId>
    <Manager xmlns="6d93d202-47fc-4405-873a-cab67cc5f1b2" xsi:nil="true"/>
    <NumericId xmlns="6d93d202-47fc-4405-873a-cab67cc5f1b2" xsi:nil="true"/>
    <HandoffToMSDN xmlns="6d93d202-47fc-4405-873a-cab67cc5f1b2" xsi:nil="true"/>
    <Markets xmlns="6d93d202-47fc-4405-873a-cab67cc5f1b2"/>
    <UALocComments xmlns="6d93d202-47fc-4405-873a-cab67cc5f1b2" xsi:nil="true"/>
    <UALocRecommendation xmlns="6d93d202-47fc-4405-873a-cab67cc5f1b2">Localize</UALocRecommendation>
    <Component xmlns="64acb2c5-0a2b-4bda-bd34-58e36cbb80d2" xsi:nil="true"/>
    <AssetStart xmlns="6d93d202-47fc-4405-873a-cab67cc5f1b2">2014-05-21T15:12:11+00:00</AssetStart>
    <CrawlForDependencies xmlns="6d93d202-47fc-4405-873a-cab67cc5f1b2">false</CrawlForDependencies>
    <LastModifiedDateTime xmlns="6d93d202-47fc-4405-873a-cab67cc5f1b2" xsi:nil="true"/>
    <LocMarketGroupTiers2 xmlns="6d93d202-47fc-4405-873a-cab67cc5f1b2" xsi:nil="true"/>
    <PublishStatusLookup xmlns="6d93d202-47fc-4405-873a-cab67cc5f1b2">
      <Value>615167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2029-01-01T00:00:00+00:00</AssetExpire>
    <AssetType xmlns="6d93d202-47fc-4405-873a-cab67cc5f1b2" xsi:nil="true"/>
    <IntlLangReviewDate xmlns="6d93d202-47fc-4405-873a-cab67cc5f1b2" xsi:nil="true"/>
    <TPFriendlyName xmlns="6d93d202-47fc-4405-873a-cab67cc5f1b2" xsi:nil="true"/>
    <IntlLangReview xmlns="6d93d202-47fc-4405-873a-cab67cc5f1b2">false</IntlLangReview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BlockPublish xmlns="6d93d202-47fc-4405-873a-cab67cc5f1b2">false</BlockPublish>
    <FriendlyTitle xmlns="6d93d202-47fc-4405-873a-cab67cc5f1b2" xsi:nil="true"/>
    <TPLaunchHelpLinkType xmlns="6d93d202-47fc-4405-873a-cab67cc5f1b2">Template</TPLaunchHelpLinkType>
    <LocComments xmlns="6d93d202-47fc-4405-873a-cab67cc5f1b2" xsi:nil="true"/>
    <Providers xmlns="6d93d202-47fc-4405-873a-cab67cc5f1b2" xsi:nil="true"/>
    <SourceTitle xmlns="6d93d202-47fc-4405-873a-cab67cc5f1b2" xsi:nil="true"/>
    <TemplateTemplateType xmlns="6d93d202-47fc-4405-873a-cab67cc5f1b2">PowerPoint Presentation Template</TemplateTemplateType>
    <TimesCloned xmlns="6d93d202-47fc-4405-873a-cab67cc5f1b2" xsi:nil="true"/>
    <ClipArtFilename xmlns="6d93d202-47fc-4405-873a-cab67cc5f1b2" xsi:nil="true"/>
    <APDescription xmlns="6d93d202-47fc-4405-873a-cab67cc5f1b2">Présentation PowerPoint business sobre et élégante, reposant sur un design avangardiste aux motifs géométriques abstraits.</APDescription>
    <TaxCatchAll xmlns="6d93d202-47fc-4405-873a-cab67cc5f1b2"/>
    <TPApplication xmlns="6d93d202-47fc-4405-873a-cab67cc5f1b2" xsi:nil="true"/>
    <CSXHash xmlns="6d93d202-47fc-4405-873a-cab67cc5f1b2" xsi:nil="true"/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 xsi:nil="true"/>
    <TPLaunchHelpLink xmlns="6d93d202-47fc-4405-873a-cab67cc5f1b2" xsi:nil="true"/>
    <Milestone xmlns="6d93d202-47fc-4405-873a-cab67cc5f1b2" xsi:nil="true"/>
    <OriginalRelease xmlns="6d93d202-47fc-4405-873a-cab67cc5f1b2">15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UANotes xmlns="6d93d202-47fc-4405-873a-cab67cc5f1b2" xsi:nil="true"/>
    <FeatureTagsTaxHTField0 xmlns="6d93d202-47fc-4405-873a-cab67cc5f1b2">
      <Terms xmlns="http://schemas.microsoft.com/office/infopath/2007/PartnerControls"/>
    </FeatureTagsTaxHTField0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 xsi:nil="true"/>
    <Description0 xmlns="64acb2c5-0a2b-4bda-bd34-58e36cbb80d2" xsi:nil="true"/>
    <TPClientViewer xmlns="6d93d202-47fc-4405-873a-cab67cc5f1b2" xsi:nil="true"/>
    <DSATActionTaken xmlns="6d93d202-47fc-4405-873a-cab67cc5f1b2" xsi:nil="true"/>
    <APEditor xmlns="6d93d202-47fc-4405-873a-cab67cc5f1b2">
      <UserInfo>
        <DisplayName/>
        <AccountId xsi:nil="true"/>
        <AccountType/>
      </UserInfo>
    </APEditor>
    <TPInstallLocation xmlns="6d93d202-47fc-4405-873a-cab67cc5f1b2" xsi:nil="true"/>
    <OutputCachingOn xmlns="6d93d202-47fc-4405-873a-cab67cc5f1b2">false</OutputCachingOn>
    <ParentAssetId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D2ACA8-A7D1-4BB5-938C-60E14DC00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C2D3C-FA7E-4E05-9BC4-F005A36E2BCE}">
  <ds:schemaRefs>
    <ds:schemaRef ds:uri="http://schemas.microsoft.com/office/2006/documentManagement/types"/>
    <ds:schemaRef ds:uri="6d93d202-47fc-4405-873a-cab67cc5f1b2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64acb2c5-0a2b-4bda-bd34-58e36cbb80d2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589</Words>
  <Application>Microsoft Office PowerPoint</Application>
  <PresentationFormat>Affichage à l'écran (16:9)</PresentationFormat>
  <Paragraphs>117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Segoe UI Black</vt:lpstr>
      <vt:lpstr>Segoe UI Semilight</vt:lpstr>
      <vt:lpstr>SegoeBook</vt:lpstr>
      <vt:lpstr>Wingdings</vt:lpstr>
      <vt:lpstr>Thème Office</vt:lpstr>
      <vt:lpstr>SEJOURS AVEC NUITEES</vt:lpstr>
      <vt:lpstr>Une nouvelle circulaire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1</vt:lpstr>
      <vt:lpstr>DE NOUVEAUX DOCUMENTS</vt:lpstr>
      <vt:lpstr>2</vt:lpstr>
      <vt:lpstr>2</vt:lpstr>
      <vt:lpstr>2</vt:lpstr>
      <vt:lpstr>2</vt:lpstr>
      <vt:lpstr>2</vt:lpstr>
      <vt:lpstr>2</vt:lpstr>
      <vt:lpstr>2</vt:lpstr>
      <vt:lpstr>2</vt:lpstr>
      <vt:lpstr>CONSTITUTION DU DOSSIER</vt:lpstr>
      <vt:lpstr>1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2023-09-18T11:23:45Z</dcterms:created>
  <dcterms:modified xsi:type="dcterms:W3CDTF">2023-10-30T14:13:38Z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</Properties>
</file>