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6644" r:id="rId2"/>
    <p:sldId id="6645" r:id="rId3"/>
    <p:sldId id="6646" r:id="rId4"/>
    <p:sldId id="6647" r:id="rId5"/>
    <p:sldId id="258" r:id="rId6"/>
    <p:sldId id="6637" r:id="rId7"/>
    <p:sldId id="334" r:id="rId8"/>
    <p:sldId id="6628" r:id="rId9"/>
    <p:sldId id="6649" r:id="rId10"/>
    <p:sldId id="6648" r:id="rId11"/>
    <p:sldId id="436" r:id="rId12"/>
    <p:sldId id="344" r:id="rId13"/>
    <p:sldId id="423" r:id="rId14"/>
    <p:sldId id="435" r:id="rId15"/>
    <p:sldId id="256" r:id="rId16"/>
    <p:sldId id="6650" r:id="rId17"/>
    <p:sldId id="259" r:id="rId18"/>
    <p:sldId id="260" r:id="rId19"/>
    <p:sldId id="261" r:id="rId20"/>
    <p:sldId id="263" r:id="rId21"/>
    <p:sldId id="265" r:id="rId22"/>
    <p:sldId id="266" r:id="rId23"/>
    <p:sldId id="267" r:id="rId24"/>
    <p:sldId id="268" r:id="rId25"/>
    <p:sldId id="270" r:id="rId26"/>
    <p:sldId id="430" r:id="rId27"/>
    <p:sldId id="429" r:id="rId28"/>
    <p:sldId id="379" r:id="rId29"/>
    <p:sldId id="26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1C18E-D4F9-4A2D-B8F5-C8F95DA2C04F}" type="datetimeFigureOut">
              <a:rPr lang="fr-FR" smtClean="0"/>
              <a:t>27/03/2024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1F466-5E14-4348-8571-25FADDAACEE0}" type="slidenum">
              <a:rPr lang="fr-FR" smtClean="0"/>
              <a:t>‹N°›</a:t>
            </a:fld>
            <a:endParaRPr lang="fr-FR"/>
          </a:p>
        </p:txBody>
      </p:sp>
    </p:spTree>
    <p:extLst>
      <p:ext uri="{BB962C8B-B14F-4D97-AF65-F5344CB8AC3E}">
        <p14:creationId xmlns:p14="http://schemas.microsoft.com/office/powerpoint/2010/main" val="30398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9E600D-A10B-48A4-8F13-64A8DDA15E9A}" type="slidenum">
              <a:rPr lang="fr-FR" smtClean="0"/>
              <a:t>1</a:t>
            </a:fld>
            <a:endParaRPr lang="fr-FR" dirty="0"/>
          </a:p>
        </p:txBody>
      </p:sp>
    </p:spTree>
    <p:extLst>
      <p:ext uri="{BB962C8B-B14F-4D97-AF65-F5344CB8AC3E}">
        <p14:creationId xmlns:p14="http://schemas.microsoft.com/office/powerpoint/2010/main" val="397641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19</a:t>
            </a:fld>
            <a:endParaRPr lang="fr-FR"/>
          </a:p>
        </p:txBody>
      </p:sp>
    </p:spTree>
    <p:extLst>
      <p:ext uri="{BB962C8B-B14F-4D97-AF65-F5344CB8AC3E}">
        <p14:creationId xmlns:p14="http://schemas.microsoft.com/office/powerpoint/2010/main" val="386922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20</a:t>
            </a:fld>
            <a:endParaRPr lang="fr-FR"/>
          </a:p>
        </p:txBody>
      </p:sp>
    </p:spTree>
    <p:extLst>
      <p:ext uri="{BB962C8B-B14F-4D97-AF65-F5344CB8AC3E}">
        <p14:creationId xmlns:p14="http://schemas.microsoft.com/office/powerpoint/2010/main" val="348182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21</a:t>
            </a:fld>
            <a:endParaRPr lang="fr-FR"/>
          </a:p>
        </p:txBody>
      </p:sp>
    </p:spTree>
    <p:extLst>
      <p:ext uri="{BB962C8B-B14F-4D97-AF65-F5344CB8AC3E}">
        <p14:creationId xmlns:p14="http://schemas.microsoft.com/office/powerpoint/2010/main" val="399508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22</a:t>
            </a:fld>
            <a:endParaRPr lang="fr-FR"/>
          </a:p>
        </p:txBody>
      </p:sp>
    </p:spTree>
    <p:extLst>
      <p:ext uri="{BB962C8B-B14F-4D97-AF65-F5344CB8AC3E}">
        <p14:creationId xmlns:p14="http://schemas.microsoft.com/office/powerpoint/2010/main" val="382178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23</a:t>
            </a:fld>
            <a:endParaRPr lang="fr-FR"/>
          </a:p>
        </p:txBody>
      </p:sp>
    </p:spTree>
    <p:extLst>
      <p:ext uri="{BB962C8B-B14F-4D97-AF65-F5344CB8AC3E}">
        <p14:creationId xmlns:p14="http://schemas.microsoft.com/office/powerpoint/2010/main" val="364815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24</a:t>
            </a:fld>
            <a:endParaRPr lang="fr-FR"/>
          </a:p>
        </p:txBody>
      </p:sp>
    </p:spTree>
    <p:extLst>
      <p:ext uri="{BB962C8B-B14F-4D97-AF65-F5344CB8AC3E}">
        <p14:creationId xmlns:p14="http://schemas.microsoft.com/office/powerpoint/2010/main" val="243132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25</a:t>
            </a:fld>
            <a:endParaRPr lang="fr-FR"/>
          </a:p>
        </p:txBody>
      </p:sp>
    </p:spTree>
    <p:extLst>
      <p:ext uri="{BB962C8B-B14F-4D97-AF65-F5344CB8AC3E}">
        <p14:creationId xmlns:p14="http://schemas.microsoft.com/office/powerpoint/2010/main" val="366528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94297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règlement de l'école se fonde sur l'état du droit et s'insère dans la hiérarchie des normes de la République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dirty="0"/>
          </a:p>
        </p:txBody>
      </p:sp>
    </p:spTree>
    <p:extLst>
      <p:ext uri="{BB962C8B-B14F-4D97-AF65-F5344CB8AC3E}">
        <p14:creationId xmlns:p14="http://schemas.microsoft.com/office/powerpoint/2010/main" val="146903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29</a:t>
            </a:fld>
            <a:endParaRPr lang="fr-FR"/>
          </a:p>
        </p:txBody>
      </p:sp>
    </p:spTree>
    <p:extLst>
      <p:ext uri="{BB962C8B-B14F-4D97-AF65-F5344CB8AC3E}">
        <p14:creationId xmlns:p14="http://schemas.microsoft.com/office/powerpoint/2010/main" val="262720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0" cap="none" spc="0" normalizeH="0" baseline="0" noProof="0" smtClean="0">
                <a:ln>
                  <a:noFill/>
                </a:ln>
                <a:solidFill>
                  <a:prstClr val="black"/>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fr-FR" sz="1200" b="0" i="0" u="none" strike="noStrike" kern="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311051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gn="just"/>
            <a:r>
              <a:rPr lang="fr-FR" sz="1200" b="1" dirty="0">
                <a:effectLst/>
                <a:latin typeface="Arial" panose="020B0604020202020204" pitchFamily="34" charset="0"/>
                <a:ea typeface="Times New Roman" panose="02020603050405020304" pitchFamily="18" charset="0"/>
              </a:rPr>
              <a:t>Toute situation signalée à l’EAVR sera l’objet d’une analyse et d’une réponse proportionnée dans les meilleurs délais (24 à 48 heures).</a:t>
            </a:r>
            <a:r>
              <a:rPr lang="fr-FR" sz="1200" dirty="0">
                <a:effectLst/>
                <a:latin typeface="Arial" panose="020B0604020202020204" pitchFamily="34" charset="0"/>
                <a:ea typeface="Times New Roman" panose="02020603050405020304" pitchFamily="18" charset="0"/>
              </a:rPr>
              <a:t> Cette analyse veillera à prendre en compte l’ensemble des informations nécessaires. L'équipe peut également être saisie pour des conseils. </a:t>
            </a:r>
          </a:p>
          <a:p>
            <a:pPr marL="457200" algn="just"/>
            <a:endParaRPr lang="fr-FR" sz="1200" dirty="0">
              <a:effectLst/>
              <a:latin typeface="Times New Roman" panose="02020603050405020304" pitchFamily="18" charset="0"/>
              <a:ea typeface="Times New Roman" panose="02020603050405020304" pitchFamily="18" charset="0"/>
            </a:endParaRPr>
          </a:p>
          <a:p>
            <a:pPr marL="457200" algn="just"/>
            <a:r>
              <a:rPr lang="fr-FR" sz="1200" dirty="0">
                <a:effectLst/>
                <a:latin typeface="Arial" panose="020B0604020202020204" pitchFamily="34" charset="0"/>
                <a:ea typeface="Times New Roman" panose="02020603050405020304" pitchFamily="18" charset="0"/>
              </a:rPr>
              <a:t>Lors de chaque saisine, un membre de l’EAVR prend contact avec le personnel ayant sollicité une demande d’appui. </a:t>
            </a:r>
          </a:p>
          <a:p>
            <a:pPr marL="457200" algn="just"/>
            <a:endParaRPr lang="fr-FR" sz="1200" dirty="0">
              <a:effectLst/>
              <a:latin typeface="Times New Roman" panose="02020603050405020304" pitchFamily="18" charset="0"/>
              <a:ea typeface="Times New Roman" panose="02020603050405020304" pitchFamily="18" charset="0"/>
            </a:endParaRPr>
          </a:p>
          <a:p>
            <a:pPr marL="457200" algn="just"/>
            <a:r>
              <a:rPr lang="fr-FR" sz="1200" dirty="0">
                <a:effectLst/>
                <a:latin typeface="Arial" panose="020B0604020202020204" pitchFamily="34" charset="0"/>
                <a:ea typeface="Times New Roman" panose="02020603050405020304" pitchFamily="18" charset="0"/>
              </a:rPr>
              <a:t>Au-delà des premiers conseils, recommandations et informations pratiques, si la situation le nécessite, l’EAVR, en lien avec le chef d’établissement ou l'IEN de circonscription, peut se rendre sur place pour évaluer la situation, proposer et mettre en œuvre un accompagnement adapté.</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289909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Généralisée à toutes les écoles et tous les établissements en 2018, l’application Faits établissement est  accessible pour les personnels disposant des droits d’accès des écoles, établissements, circonscriptions, DSDEN, rectorats et de l’administration centrale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52429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Généralisée à toutes les écoles et tous les établissements en 2018, l’application Faits établissement est  accessible pour les personnels disposant des droits d’accès des écoles, établissements, circonscriptions, DSDEN, rectorats et de l’administration centrale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381244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15</a:t>
            </a:fld>
            <a:endParaRPr lang="fr-FR"/>
          </a:p>
        </p:txBody>
      </p:sp>
    </p:spTree>
    <p:extLst>
      <p:ext uri="{BB962C8B-B14F-4D97-AF65-F5344CB8AC3E}">
        <p14:creationId xmlns:p14="http://schemas.microsoft.com/office/powerpoint/2010/main" val="3980049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16</a:t>
            </a:fld>
            <a:endParaRPr lang="fr-FR"/>
          </a:p>
        </p:txBody>
      </p:sp>
    </p:spTree>
    <p:extLst>
      <p:ext uri="{BB962C8B-B14F-4D97-AF65-F5344CB8AC3E}">
        <p14:creationId xmlns:p14="http://schemas.microsoft.com/office/powerpoint/2010/main" val="46296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17</a:t>
            </a:fld>
            <a:endParaRPr lang="fr-FR"/>
          </a:p>
        </p:txBody>
      </p:sp>
    </p:spTree>
    <p:extLst>
      <p:ext uri="{BB962C8B-B14F-4D97-AF65-F5344CB8AC3E}">
        <p14:creationId xmlns:p14="http://schemas.microsoft.com/office/powerpoint/2010/main" val="257529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7AE9E1E-7DA1-4930-B2AD-6989249EB32E}" type="slidenum">
              <a:rPr lang="fr-FR" smtClean="0"/>
              <a:t>18</a:t>
            </a:fld>
            <a:endParaRPr lang="fr-FR"/>
          </a:p>
        </p:txBody>
      </p:sp>
    </p:spTree>
    <p:extLst>
      <p:ext uri="{BB962C8B-B14F-4D97-AF65-F5344CB8AC3E}">
        <p14:creationId xmlns:p14="http://schemas.microsoft.com/office/powerpoint/2010/main" val="49366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4A7F3-4B71-4070-B33C-DEA863D357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1884A0-4011-4A2D-B4E2-1302D0BFE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A30DBBB-2D21-4129-9AB8-B01D2BEE317B}"/>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5" name="Espace réservé du pied de page 4">
            <a:extLst>
              <a:ext uri="{FF2B5EF4-FFF2-40B4-BE49-F238E27FC236}">
                <a16:creationId xmlns:a16="http://schemas.microsoft.com/office/drawing/2014/main" id="{59187768-8283-4475-8D74-4F4B935A4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1D1A8E-D85B-4E12-A0E6-522C87E6DA72}"/>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212339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95CED-2F07-48C7-8A46-E21B9719FD3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F80907-8991-4D19-93FB-5CD8C2DD80B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184042-D1B9-421B-8785-85A87CAD4F39}"/>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5" name="Espace réservé du pied de page 4">
            <a:extLst>
              <a:ext uri="{FF2B5EF4-FFF2-40B4-BE49-F238E27FC236}">
                <a16:creationId xmlns:a16="http://schemas.microsoft.com/office/drawing/2014/main" id="{72AD99AF-9894-44CE-A66C-460CD05D1E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CD6731-1E40-4985-BB7A-725B667F64C4}"/>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364724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C3B75B7-447C-49DE-9AB8-34B0EF34C20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FE494ED-57D8-42EC-B224-8704B96E2F5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ED439D-AC12-4564-9DE5-F6A33C9A75A4}"/>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5" name="Espace réservé du pied de page 4">
            <a:extLst>
              <a:ext uri="{FF2B5EF4-FFF2-40B4-BE49-F238E27FC236}">
                <a16:creationId xmlns:a16="http://schemas.microsoft.com/office/drawing/2014/main" id="{C824035E-AF07-4563-A2B0-A1CFDE4529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901CA5-2BF3-4BA3-9462-AD2E36CA3A3D}"/>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18233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dirty="0"/>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402173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B942F-3DE3-4000-A323-AAE90E3DE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2AF2F9-FBB4-437C-82DC-89B8B8AA033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2F120-5E32-4826-B101-D1E34283FC75}"/>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5" name="Espace réservé du pied de page 4">
            <a:extLst>
              <a:ext uri="{FF2B5EF4-FFF2-40B4-BE49-F238E27FC236}">
                <a16:creationId xmlns:a16="http://schemas.microsoft.com/office/drawing/2014/main" id="{276EE802-3612-4BCE-8902-6270F89335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9640A1-3868-4113-857C-0F926189D133}"/>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234160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51B35-AD47-4826-995A-920F7622BD1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B7B1D9E-A95C-4C6C-82C4-D90AEEAF29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7E3E93D-3E57-4DAD-8C5F-362D8D055F3C}"/>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5" name="Espace réservé du pied de page 4">
            <a:extLst>
              <a:ext uri="{FF2B5EF4-FFF2-40B4-BE49-F238E27FC236}">
                <a16:creationId xmlns:a16="http://schemas.microsoft.com/office/drawing/2014/main" id="{974B3D78-0730-4CBE-BEDB-1773D39D54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E78855-F135-47AF-A585-DE3B8D4553F3}"/>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185539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F6020-3B4C-4499-AE0F-AC0E67910A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99FC3A-81F8-4A88-BC25-0C5452F8F04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4345D1-1F09-437C-B4B2-BBC7880758C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854A59B-A5AA-48E3-B028-AE2115CB6E97}"/>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6" name="Espace réservé du pied de page 5">
            <a:extLst>
              <a:ext uri="{FF2B5EF4-FFF2-40B4-BE49-F238E27FC236}">
                <a16:creationId xmlns:a16="http://schemas.microsoft.com/office/drawing/2014/main" id="{13058772-B894-455D-99A8-AB09643BA6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CE7870-E55D-45E1-A2CC-6F823B67B2D8}"/>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401385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4F89A-A3A1-4B71-BAC6-AD0C4B0989B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2F72E5F-A532-428E-8163-6CA100E2CD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DB37061-662F-47A1-BCEB-9969C368A88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58959C7-A977-46C2-88FC-1D8785CB3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0B5BBD5-079A-4B7F-AC03-B73A6B5B8B2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858DE2B-9209-411A-9637-9B9BD50CDA7E}"/>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8" name="Espace réservé du pied de page 7">
            <a:extLst>
              <a:ext uri="{FF2B5EF4-FFF2-40B4-BE49-F238E27FC236}">
                <a16:creationId xmlns:a16="http://schemas.microsoft.com/office/drawing/2014/main" id="{C9EB3A28-31AB-4531-A391-953359A4EBC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9DA76E9-4490-47E8-8A09-5F9DDDA87909}"/>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358114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0BABF-EF31-4EA0-8C5E-F936977814D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2126313-CE05-48CC-8CE8-12C3E0D50275}"/>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4" name="Espace réservé du pied de page 3">
            <a:extLst>
              <a:ext uri="{FF2B5EF4-FFF2-40B4-BE49-F238E27FC236}">
                <a16:creationId xmlns:a16="http://schemas.microsoft.com/office/drawing/2014/main" id="{707EDFC0-6155-4699-B110-726FBB05B8E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5D6A17C-29F4-4DFB-9497-4CB654C7342B}"/>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175794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C9FD0F-E442-433F-9AC9-A4D087F35340}"/>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3" name="Espace réservé du pied de page 2">
            <a:extLst>
              <a:ext uri="{FF2B5EF4-FFF2-40B4-BE49-F238E27FC236}">
                <a16:creationId xmlns:a16="http://schemas.microsoft.com/office/drawing/2014/main" id="{5943C833-CB52-46A7-857F-D04B73FD1C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B611933-B755-4493-993B-4C2FC6EDA6A1}"/>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12810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25FC5-3A0A-4828-89FD-93F01CF94B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7330EF-D10B-4F24-BD28-E68ABD6B9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D1ED559-485B-476E-86D3-7966B576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9B4BF37-0AFB-46F2-8180-261D9C31AA0C}"/>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6" name="Espace réservé du pied de page 5">
            <a:extLst>
              <a:ext uri="{FF2B5EF4-FFF2-40B4-BE49-F238E27FC236}">
                <a16:creationId xmlns:a16="http://schemas.microsoft.com/office/drawing/2014/main" id="{76F2F747-413B-4A5C-8BF7-5446163259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7E85B9-5DBF-4C57-8A6D-60FE82548DA6}"/>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52767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CC2C7-F571-4364-A537-7E81B0B325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C8AE6B-4C16-46D1-8DAC-DFFC86244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52AA8-DA78-4B6B-B94C-20F3FE3BB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0C30D82-A4C8-41E3-A4A6-C4D3454AC1E6}"/>
              </a:ext>
            </a:extLst>
          </p:cNvPr>
          <p:cNvSpPr>
            <a:spLocks noGrp="1"/>
          </p:cNvSpPr>
          <p:nvPr>
            <p:ph type="dt" sz="half" idx="10"/>
          </p:nvPr>
        </p:nvSpPr>
        <p:spPr/>
        <p:txBody>
          <a:bodyPr/>
          <a:lstStyle/>
          <a:p>
            <a:fld id="{1A9C066F-6711-4D97-99A9-695D3938A32D}" type="datetimeFigureOut">
              <a:rPr lang="fr-FR" smtClean="0"/>
              <a:t>27/03/2024</a:t>
            </a:fld>
            <a:endParaRPr lang="fr-FR"/>
          </a:p>
        </p:txBody>
      </p:sp>
      <p:sp>
        <p:nvSpPr>
          <p:cNvPr id="6" name="Espace réservé du pied de page 5">
            <a:extLst>
              <a:ext uri="{FF2B5EF4-FFF2-40B4-BE49-F238E27FC236}">
                <a16:creationId xmlns:a16="http://schemas.microsoft.com/office/drawing/2014/main" id="{38CFA9EC-B67B-4756-92D5-D577713D83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05E5F2-AD1D-44A6-A85F-F48F37558F53}"/>
              </a:ext>
            </a:extLst>
          </p:cNvPr>
          <p:cNvSpPr>
            <a:spLocks noGrp="1"/>
          </p:cNvSpPr>
          <p:nvPr>
            <p:ph type="sldNum" sz="quarter" idx="12"/>
          </p:nvPr>
        </p:nvSpPr>
        <p:spPr/>
        <p:txBody>
          <a:bodyPr/>
          <a:lstStyle/>
          <a:p>
            <a:fld id="{BA2FE3AF-192F-4B04-97AC-2D17D25200F3}" type="slidenum">
              <a:rPr lang="fr-FR" smtClean="0"/>
              <a:t>‹N°›</a:t>
            </a:fld>
            <a:endParaRPr lang="fr-FR"/>
          </a:p>
        </p:txBody>
      </p:sp>
    </p:spTree>
    <p:extLst>
      <p:ext uri="{BB962C8B-B14F-4D97-AF65-F5344CB8AC3E}">
        <p14:creationId xmlns:p14="http://schemas.microsoft.com/office/powerpoint/2010/main" val="422080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27CACCA-104E-4D71-8E19-4C33694EF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7CF6C2-DDDB-4040-B06A-A096C5CFC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B8E475-4FA7-4D80-8FDF-7B43F5397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C066F-6711-4D97-99A9-695D3938A32D}" type="datetimeFigureOut">
              <a:rPr lang="fr-FR" smtClean="0"/>
              <a:t>27/03/2024</a:t>
            </a:fld>
            <a:endParaRPr lang="fr-FR"/>
          </a:p>
        </p:txBody>
      </p:sp>
      <p:sp>
        <p:nvSpPr>
          <p:cNvPr id="5" name="Espace réservé du pied de page 4">
            <a:extLst>
              <a:ext uri="{FF2B5EF4-FFF2-40B4-BE49-F238E27FC236}">
                <a16:creationId xmlns:a16="http://schemas.microsoft.com/office/drawing/2014/main" id="{82FB3003-5742-4B0C-8164-2CB6F334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0FEF3C3-EB5E-4DF4-9CC4-F37FB0853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FE3AF-192F-4B04-97AC-2D17D25200F3}" type="slidenum">
              <a:rPr lang="fr-FR" smtClean="0"/>
              <a:t>‹N°›</a:t>
            </a:fld>
            <a:endParaRPr lang="fr-FR"/>
          </a:p>
        </p:txBody>
      </p:sp>
    </p:spTree>
    <p:extLst>
      <p:ext uri="{BB962C8B-B14F-4D97-AF65-F5344CB8AC3E}">
        <p14:creationId xmlns:p14="http://schemas.microsoft.com/office/powerpoint/2010/main" val="203558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cid:image001.png@01D8B96B.FEB9101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uage03.apps.education.fr/index.php/s/3iTo7wLyxBpkY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uage03.apps.education.fr/index.php/s/eoQw48Ycdgtx8f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8B96B.FEB9101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che.media.education.gouv.fr/file/09_Septembre/64/0/chartelaicite_3_268640.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nuage03.apps.education.fr/index.php/s/t9kGx3kjXbLPL8g" TargetMode="External"/><Relationship Id="rId4" Type="http://schemas.openxmlformats.org/officeDocument/2006/relationships/hyperlink" Target="https://eduscol.education.fr/1745/la-declaration-des-droits-de-l-homme-et-du-citoyen-de-178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ache.media.education.gouv.fr/file/09_Septembre/64/0/chartelaicite_3_268640.pdf" TargetMode="External"/><Relationship Id="rId7" Type="http://schemas.openxmlformats.org/officeDocument/2006/relationships/hyperlink" Target="https://www.education.gouv.fr/le-reglement-interieur-l-ecole-775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duscol.education.fr/1621/le-formulaire-atteinte-la-laicite" TargetMode="External"/><Relationship Id="rId5" Type="http://schemas.openxmlformats.org/officeDocument/2006/relationships/hyperlink" Target="https://eduscol.education.fr/document/1611/download" TargetMode="External"/><Relationship Id="rId4" Type="http://schemas.openxmlformats.org/officeDocument/2006/relationships/hyperlink" Target="https://eduscol.education.fr/document/1609/downloa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allettedesparents.education.gouv.fr/professionnels/ID199/comment-parler-de-la-laicite-aux-parent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ache.media.education.gouv.fr/file/42/56/6/ensel014_annexe1_1428566.pdf"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cache.media.education.gouv.fr/file/42/56/6/ensel014_annexe1_1428566.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s://eduscol.education.fr/1620/la-laicite-l-ecole-outils-et-ressources" TargetMode="External"/><Relationship Id="rId3" Type="http://schemas.openxmlformats.org/officeDocument/2006/relationships/hyperlink" Target="https://www.education.gouv.fr/bo/2006/31/MENE0602215C.htm" TargetMode="External"/><Relationship Id="rId7" Type="http://schemas.openxmlformats.org/officeDocument/2006/relationships/hyperlink" Target="https://eduscol.education.fr/document/1609/downl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education.gouv.fr/bo/13/Hebdo33/MENE1322761C.htm" TargetMode="External"/><Relationship Id="rId11" Type="http://schemas.openxmlformats.org/officeDocument/2006/relationships/hyperlink" Target="https://www.education.gouv.fr/media/89897/download" TargetMode="External"/><Relationship Id="rId5" Type="http://schemas.openxmlformats.org/officeDocument/2006/relationships/hyperlink" Target="https://eduscol.education.fr/2266/le-conseil-d-ecole-et-les-autres-instances-de-l-ecole" TargetMode="External"/><Relationship Id="rId10" Type="http://schemas.openxmlformats.org/officeDocument/2006/relationships/hyperlink" Target="https://mallettedesparents.education.gouv.fr/parents/ID237/la-laicite-a-l-ecole" TargetMode="External"/><Relationship Id="rId4" Type="http://schemas.openxmlformats.org/officeDocument/2006/relationships/hyperlink" Target="https://www.legifrance.gouv.fr/loda/id/LEGITEXT000019266475/2021-01-29/" TargetMode="External"/><Relationship Id="rId9" Type="http://schemas.openxmlformats.org/officeDocument/2006/relationships/hyperlink" Target="https://eduscol.education.fr/1543/les-valeurs-republicaines-l-eco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8B9CC-7811-4269-AF6C-C51C9BB86AB3}"/>
              </a:ext>
            </a:extLst>
          </p:cNvPr>
          <p:cNvSpPr>
            <a:spLocks noGrp="1"/>
          </p:cNvSpPr>
          <p:nvPr>
            <p:ph type="ctrTitle"/>
          </p:nvPr>
        </p:nvSpPr>
        <p:spPr>
          <a:xfrm>
            <a:off x="556591" y="2452412"/>
            <a:ext cx="11171583" cy="1655762"/>
          </a:xfrm>
        </p:spPr>
        <p:txBody>
          <a:bodyPr>
            <a:normAutofit fontScale="90000"/>
          </a:bodyPr>
          <a:lstStyle/>
          <a:p>
            <a:r>
              <a:rPr lang="fr-FR" b="1" dirty="0">
                <a:solidFill>
                  <a:srgbClr val="0070C0"/>
                </a:solidFill>
              </a:rPr>
              <a:t>7</a:t>
            </a:r>
            <a:r>
              <a:rPr lang="fr-FR" b="1" baseline="30000" dirty="0">
                <a:solidFill>
                  <a:srgbClr val="0070C0"/>
                </a:solidFill>
              </a:rPr>
              <a:t>ème</a:t>
            </a:r>
            <a:r>
              <a:rPr lang="fr-FR" b="1" dirty="0">
                <a:solidFill>
                  <a:srgbClr val="0070C0"/>
                </a:solidFill>
              </a:rPr>
              <a:t> Réunion directrices et directeurs</a:t>
            </a:r>
          </a:p>
        </p:txBody>
      </p:sp>
      <p:sp>
        <p:nvSpPr>
          <p:cNvPr id="3" name="Sous-titre 2">
            <a:extLst>
              <a:ext uri="{FF2B5EF4-FFF2-40B4-BE49-F238E27FC236}">
                <a16:creationId xmlns:a16="http://schemas.microsoft.com/office/drawing/2014/main" id="{D8EA3B15-0D6A-4026-935C-B6F48355AFD7}"/>
              </a:ext>
            </a:extLst>
          </p:cNvPr>
          <p:cNvSpPr>
            <a:spLocks noGrp="1"/>
          </p:cNvSpPr>
          <p:nvPr>
            <p:ph type="subTitle" idx="1"/>
          </p:nvPr>
        </p:nvSpPr>
        <p:spPr>
          <a:xfrm>
            <a:off x="1524000" y="4385020"/>
            <a:ext cx="9144000" cy="872780"/>
          </a:xfrm>
        </p:spPr>
        <p:txBody>
          <a:bodyPr>
            <a:normAutofit lnSpcReduction="10000"/>
          </a:bodyPr>
          <a:lstStyle/>
          <a:p>
            <a:r>
              <a:rPr lang="fr-FR" dirty="0"/>
              <a:t>Mardi 26 mars 2024</a:t>
            </a:r>
          </a:p>
          <a:p>
            <a:r>
              <a:rPr lang="fr-FR" dirty="0"/>
              <a:t>À Buc</a:t>
            </a:r>
          </a:p>
          <a:p>
            <a:endParaRPr lang="fr-FR" dirty="0"/>
          </a:p>
        </p:txBody>
      </p:sp>
      <p:pic>
        <p:nvPicPr>
          <p:cNvPr id="1027" name="Picture 3" descr="8F67F7C1">
            <a:extLst>
              <a:ext uri="{FF2B5EF4-FFF2-40B4-BE49-F238E27FC236}">
                <a16:creationId xmlns:a16="http://schemas.microsoft.com/office/drawing/2014/main" id="{69BF7C55-D97A-4F60-8DF4-EDEA177123D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15581" y="425105"/>
            <a:ext cx="61524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Image 3" descr="Blake et Mortimer - Blake et Mortimer, Tome 15 T15 - 1">
            <a:extLst>
              <a:ext uri="{FF2B5EF4-FFF2-40B4-BE49-F238E27FC236}">
                <a16:creationId xmlns:a16="http://schemas.microsoft.com/office/drawing/2014/main" id="{D678CE8E-C579-4317-A212-6ADD03238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991" y="281628"/>
            <a:ext cx="2234854" cy="299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80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95336B-B912-46F9-AA5B-6A0F2F759F2D}"/>
              </a:ext>
            </a:extLst>
          </p:cNvPr>
          <p:cNvSpPr>
            <a:spLocks noGrp="1"/>
          </p:cNvSpPr>
          <p:nvPr>
            <p:ph type="ctrTitle"/>
          </p:nvPr>
        </p:nvSpPr>
        <p:spPr/>
        <p:txBody>
          <a:bodyPr/>
          <a:lstStyle/>
          <a:p>
            <a:r>
              <a:rPr lang="fr-FR" b="1" dirty="0">
                <a:solidFill>
                  <a:srgbClr val="0070C0"/>
                </a:solidFill>
              </a:rPr>
              <a:t>Formation Laïcité et valeurs de la République</a:t>
            </a:r>
          </a:p>
        </p:txBody>
      </p:sp>
      <p:sp>
        <p:nvSpPr>
          <p:cNvPr id="5" name="Sous-titre 4">
            <a:extLst>
              <a:ext uri="{FF2B5EF4-FFF2-40B4-BE49-F238E27FC236}">
                <a16:creationId xmlns:a16="http://schemas.microsoft.com/office/drawing/2014/main" id="{85E4E90C-6E4F-478E-A125-6B32CB18ADDE}"/>
              </a:ext>
            </a:extLst>
          </p:cNvPr>
          <p:cNvSpPr>
            <a:spLocks noGrp="1"/>
          </p:cNvSpPr>
          <p:nvPr>
            <p:ph type="subTitle" idx="1"/>
          </p:nvPr>
        </p:nvSpPr>
        <p:spPr/>
        <p:txBody>
          <a:bodyPr/>
          <a:lstStyle/>
          <a:p>
            <a:r>
              <a:rPr lang="fr-FR" dirty="0"/>
              <a:t>Module 3</a:t>
            </a:r>
          </a:p>
        </p:txBody>
      </p:sp>
    </p:spTree>
    <p:extLst>
      <p:ext uri="{BB962C8B-B14F-4D97-AF65-F5344CB8AC3E}">
        <p14:creationId xmlns:p14="http://schemas.microsoft.com/office/powerpoint/2010/main" val="226224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DBE373-AC13-40E4-A5D7-33359E877E9E}"/>
              </a:ext>
            </a:extLst>
          </p:cNvPr>
          <p:cNvSpPr txBox="1"/>
          <p:nvPr/>
        </p:nvSpPr>
        <p:spPr>
          <a:xfrm>
            <a:off x="1100137" y="1098977"/>
            <a:ext cx="2057400" cy="830997"/>
          </a:xfrm>
          <a:prstGeom prst="rect">
            <a:avLst/>
          </a:prstGeom>
          <a:noFill/>
        </p:spPr>
        <p:txBody>
          <a:bodyPr wrap="square" rtlCol="0">
            <a:spAutoFit/>
          </a:bodyPr>
          <a:lstStyle/>
          <a:p>
            <a:pPr defTabSz="1219170">
              <a:defRPr/>
            </a:pPr>
            <a:r>
              <a:rPr lang="fr-FR" sz="1600" b="1" kern="0" dirty="0">
                <a:solidFill>
                  <a:srgbClr val="000000"/>
                </a:solidFill>
                <a:latin typeface="Marianne" panose="02000000000000000000" pitchFamily="50" charset="0"/>
                <a:cs typeface="Arial"/>
              </a:rPr>
              <a:t>Pôle national « Valeurs de la république »</a:t>
            </a:r>
          </a:p>
        </p:txBody>
      </p:sp>
      <p:sp>
        <p:nvSpPr>
          <p:cNvPr id="6" name="ZoneTexte 5">
            <a:extLst>
              <a:ext uri="{FF2B5EF4-FFF2-40B4-BE49-F238E27FC236}">
                <a16:creationId xmlns:a16="http://schemas.microsoft.com/office/drawing/2014/main" id="{285DC7B1-776A-4BE3-897D-FCCDAFF77536}"/>
              </a:ext>
            </a:extLst>
          </p:cNvPr>
          <p:cNvSpPr txBox="1"/>
          <p:nvPr/>
        </p:nvSpPr>
        <p:spPr>
          <a:xfrm>
            <a:off x="9081873" y="5024932"/>
            <a:ext cx="2972257" cy="830997"/>
          </a:xfrm>
          <a:prstGeom prst="rect">
            <a:avLst/>
          </a:prstGeom>
          <a:noFill/>
        </p:spPr>
        <p:txBody>
          <a:bodyPr wrap="square">
            <a:spAutoFit/>
          </a:bodyPr>
          <a:lstStyle/>
          <a:p>
            <a:pPr algn="ctr" defTabSz="1219170">
              <a:defRPr/>
            </a:pPr>
            <a:r>
              <a:rPr lang="fr-FR" sz="1200" b="1" kern="0" dirty="0">
                <a:solidFill>
                  <a:srgbClr val="000000"/>
                </a:solidFill>
                <a:latin typeface="Marianne" panose="02000000000000000000" pitchFamily="50" charset="0"/>
                <a:cs typeface="Arial"/>
              </a:rPr>
              <a:t>Un formulaire en ligne « atteinte à la laïcité » réservé à tous les personnels de l'Éducation nationale est disponible via </a:t>
            </a:r>
            <a:r>
              <a:rPr lang="fr-FR" sz="1200" b="1" i="1" kern="0" dirty="0">
                <a:solidFill>
                  <a:srgbClr val="000000"/>
                </a:solidFill>
                <a:latin typeface="Marianne" panose="02000000000000000000" pitchFamily="50" charset="0"/>
                <a:cs typeface="Arial"/>
              </a:rPr>
              <a:t>Eduscol</a:t>
            </a:r>
          </a:p>
        </p:txBody>
      </p:sp>
      <p:sp>
        <p:nvSpPr>
          <p:cNvPr id="7" name="ZoneTexte 6">
            <a:extLst>
              <a:ext uri="{FF2B5EF4-FFF2-40B4-BE49-F238E27FC236}">
                <a16:creationId xmlns:a16="http://schemas.microsoft.com/office/drawing/2014/main" id="{F3BBE588-79DE-42BA-BB2C-26E4FCCA1EF2}"/>
              </a:ext>
            </a:extLst>
          </p:cNvPr>
          <p:cNvSpPr txBox="1"/>
          <p:nvPr/>
        </p:nvSpPr>
        <p:spPr>
          <a:xfrm>
            <a:off x="4515476" y="4918100"/>
            <a:ext cx="5800725" cy="369332"/>
          </a:xfrm>
          <a:prstGeom prst="rect">
            <a:avLst/>
          </a:prstGeom>
          <a:noFill/>
        </p:spPr>
        <p:txBody>
          <a:bodyPr wrap="square" rtlCol="0">
            <a:spAutoFit/>
          </a:bodyPr>
          <a:lstStyle/>
          <a:p>
            <a:pPr defTabSz="1219170">
              <a:defRPr/>
            </a:pPr>
            <a:r>
              <a:rPr lang="fr-FR" kern="0" dirty="0">
                <a:solidFill>
                  <a:srgbClr val="000000"/>
                </a:solidFill>
                <a:latin typeface="Arial"/>
                <a:cs typeface="Arial"/>
              </a:rPr>
              <a:t> </a:t>
            </a:r>
            <a:r>
              <a:rPr lang="fr-FR" b="1" kern="0" dirty="0">
                <a:solidFill>
                  <a:srgbClr val="000000"/>
                </a:solidFill>
                <a:effectLst>
                  <a:outerShdw blurRad="38100" dist="38100" dir="2700000" algn="tl">
                    <a:srgbClr val="000000">
                      <a:alpha val="43137"/>
                    </a:srgbClr>
                  </a:outerShdw>
                </a:effectLst>
                <a:latin typeface="Marianne" panose="02000000000000000000" pitchFamily="50" charset="0"/>
                <a:cs typeface="Arial"/>
              </a:rPr>
              <a:t>Etablissements</a:t>
            </a:r>
          </a:p>
        </p:txBody>
      </p:sp>
      <p:pic>
        <p:nvPicPr>
          <p:cNvPr id="9" name="Graphique 8" descr="Ligne fléchée : incurvée dans le sens des aiguilles d’une montre avec un remplissage uni">
            <a:extLst>
              <a:ext uri="{FF2B5EF4-FFF2-40B4-BE49-F238E27FC236}">
                <a16:creationId xmlns:a16="http://schemas.microsoft.com/office/drawing/2014/main" id="{0B903AC5-0957-4915-870C-3E222DD30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1999">
            <a:off x="6427983" y="4359575"/>
            <a:ext cx="914400" cy="914400"/>
          </a:xfrm>
          <a:prstGeom prst="rect">
            <a:avLst/>
          </a:prstGeom>
        </p:spPr>
      </p:pic>
      <p:pic>
        <p:nvPicPr>
          <p:cNvPr id="11" name="Graphique 10" descr="Ligne fléchée : incurvée sens des aiguilles d’une montre avec un remplissage uni">
            <a:extLst>
              <a:ext uri="{FF2B5EF4-FFF2-40B4-BE49-F238E27FC236}">
                <a16:creationId xmlns:a16="http://schemas.microsoft.com/office/drawing/2014/main" id="{82A04D38-DBCE-404E-B57D-E7AFF19191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851018">
            <a:off x="3513060" y="4378095"/>
            <a:ext cx="914400" cy="914400"/>
          </a:xfrm>
          <a:prstGeom prst="rect">
            <a:avLst/>
          </a:prstGeom>
        </p:spPr>
      </p:pic>
      <p:sp>
        <p:nvSpPr>
          <p:cNvPr id="12" name="ZoneTexte 11">
            <a:extLst>
              <a:ext uri="{FF2B5EF4-FFF2-40B4-BE49-F238E27FC236}">
                <a16:creationId xmlns:a16="http://schemas.microsoft.com/office/drawing/2014/main" id="{61800C4F-8216-436B-B0C3-50E8F56269C7}"/>
              </a:ext>
            </a:extLst>
          </p:cNvPr>
          <p:cNvSpPr txBox="1"/>
          <p:nvPr/>
        </p:nvSpPr>
        <p:spPr>
          <a:xfrm>
            <a:off x="1100137" y="2966393"/>
            <a:ext cx="3200400" cy="76963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1219170">
              <a:defRPr/>
            </a:pPr>
            <a:r>
              <a:rPr lang="fr-FR" sz="1467" kern="0" dirty="0">
                <a:solidFill>
                  <a:srgbClr val="000000"/>
                </a:solidFill>
                <a:latin typeface="Marianne" panose="02000000000000000000" pitchFamily="50" charset="0"/>
                <a:cs typeface="Arial"/>
              </a:rPr>
              <a:t>Adresse équipe académique « Valeurs de République »: </a:t>
            </a:r>
          </a:p>
          <a:p>
            <a:pPr algn="ctr" defTabSz="1219170">
              <a:defRPr/>
            </a:pPr>
            <a:r>
              <a:rPr lang="fr-FR" sz="1467" b="1" kern="0" dirty="0">
                <a:solidFill>
                  <a:srgbClr val="000000"/>
                </a:solidFill>
                <a:effectLst>
                  <a:outerShdw blurRad="38100" dist="38100" dir="2700000" algn="tl">
                    <a:srgbClr val="000000">
                      <a:alpha val="43137"/>
                    </a:srgbClr>
                  </a:outerShdw>
                </a:effectLst>
                <a:latin typeface="Marianne" panose="02000000000000000000" pitchFamily="50" charset="0"/>
                <a:cs typeface="Arial"/>
              </a:rPr>
              <a:t>eavr@ac-versailles.fr</a:t>
            </a:r>
          </a:p>
        </p:txBody>
      </p:sp>
      <p:sp>
        <p:nvSpPr>
          <p:cNvPr id="2" name="Ellipse 1">
            <a:extLst>
              <a:ext uri="{FF2B5EF4-FFF2-40B4-BE49-F238E27FC236}">
                <a16:creationId xmlns:a16="http://schemas.microsoft.com/office/drawing/2014/main" id="{03314FEC-4224-4DC8-9194-FCB8F287E77F}"/>
              </a:ext>
            </a:extLst>
          </p:cNvPr>
          <p:cNvSpPr/>
          <p:nvPr/>
        </p:nvSpPr>
        <p:spPr>
          <a:xfrm>
            <a:off x="855464" y="867775"/>
            <a:ext cx="2168128" cy="136991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defTabSz="1219170">
              <a:defRPr/>
            </a:pPr>
            <a:endParaRPr lang="fr-FR" sz="2400" kern="0">
              <a:solidFill>
                <a:srgbClr val="21215A"/>
              </a:solidFill>
              <a:latin typeface="Arial"/>
              <a:cs typeface="Arial"/>
            </a:endParaRPr>
          </a:p>
        </p:txBody>
      </p:sp>
      <p:sp>
        <p:nvSpPr>
          <p:cNvPr id="5" name="ZoneTexte 4">
            <a:extLst>
              <a:ext uri="{FF2B5EF4-FFF2-40B4-BE49-F238E27FC236}">
                <a16:creationId xmlns:a16="http://schemas.microsoft.com/office/drawing/2014/main" id="{B4E9D868-47B4-407F-A705-CB39C0AC802F}"/>
              </a:ext>
            </a:extLst>
          </p:cNvPr>
          <p:cNvSpPr txBox="1"/>
          <p:nvPr/>
        </p:nvSpPr>
        <p:spPr>
          <a:xfrm>
            <a:off x="1544717" y="4007321"/>
            <a:ext cx="2520761" cy="338554"/>
          </a:xfrm>
          <a:prstGeom prst="rect">
            <a:avLst/>
          </a:prstGeom>
          <a:noFill/>
        </p:spPr>
        <p:txBody>
          <a:bodyPr wrap="square" rtlCol="0">
            <a:spAutoFit/>
          </a:bodyPr>
          <a:lstStyle/>
          <a:p>
            <a:pPr defTabSz="1219170">
              <a:defRPr/>
            </a:pPr>
            <a:r>
              <a:rPr lang="fr-FR" sz="1600" b="1" i="1" kern="0" dirty="0">
                <a:solidFill>
                  <a:srgbClr val="000000"/>
                </a:solidFill>
                <a:latin typeface="Marianne" panose="02000000000000000000" pitchFamily="50" charset="0"/>
                <a:cs typeface="Arial"/>
              </a:rPr>
              <a:t>Conseils, Expertise</a:t>
            </a:r>
          </a:p>
        </p:txBody>
      </p:sp>
      <p:sp>
        <p:nvSpPr>
          <p:cNvPr id="13" name="ZoneTexte 12">
            <a:extLst>
              <a:ext uri="{FF2B5EF4-FFF2-40B4-BE49-F238E27FC236}">
                <a16:creationId xmlns:a16="http://schemas.microsoft.com/office/drawing/2014/main" id="{0E4CF3A9-3EC6-4F00-9F74-43E30C6054E7}"/>
              </a:ext>
            </a:extLst>
          </p:cNvPr>
          <p:cNvSpPr txBox="1"/>
          <p:nvPr/>
        </p:nvSpPr>
        <p:spPr>
          <a:xfrm>
            <a:off x="6364326" y="3962712"/>
            <a:ext cx="2520761" cy="338554"/>
          </a:xfrm>
          <a:prstGeom prst="rect">
            <a:avLst/>
          </a:prstGeom>
          <a:noFill/>
        </p:spPr>
        <p:txBody>
          <a:bodyPr wrap="square" rtlCol="0">
            <a:spAutoFit/>
          </a:bodyPr>
          <a:lstStyle/>
          <a:p>
            <a:pPr defTabSz="1219170">
              <a:defRPr/>
            </a:pPr>
            <a:r>
              <a:rPr lang="fr-FR" sz="1600" b="1" i="1" kern="0" dirty="0">
                <a:solidFill>
                  <a:srgbClr val="000000"/>
                </a:solidFill>
                <a:latin typeface="Marianne" panose="02000000000000000000" pitchFamily="50" charset="0"/>
                <a:cs typeface="Arial"/>
              </a:rPr>
              <a:t>Signalement</a:t>
            </a:r>
          </a:p>
        </p:txBody>
      </p:sp>
      <p:pic>
        <p:nvPicPr>
          <p:cNvPr id="14" name="Graphique 13" descr="Ligne fléchée : incurvée dans le sens des aiguilles d’une montre avec un remplissage uni">
            <a:extLst>
              <a:ext uri="{FF2B5EF4-FFF2-40B4-BE49-F238E27FC236}">
                <a16:creationId xmlns:a16="http://schemas.microsoft.com/office/drawing/2014/main" id="{980D40D8-F397-44C6-A929-54F01A6D6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9036" y="1933705"/>
            <a:ext cx="914400" cy="914400"/>
          </a:xfrm>
          <a:prstGeom prst="rect">
            <a:avLst/>
          </a:prstGeom>
        </p:spPr>
      </p:pic>
      <p:sp>
        <p:nvSpPr>
          <p:cNvPr id="15" name="ZoneTexte 14">
            <a:extLst>
              <a:ext uri="{FF2B5EF4-FFF2-40B4-BE49-F238E27FC236}">
                <a16:creationId xmlns:a16="http://schemas.microsoft.com/office/drawing/2014/main" id="{7E6806C9-441E-42A6-A53E-710B943AE7E3}"/>
              </a:ext>
            </a:extLst>
          </p:cNvPr>
          <p:cNvSpPr txBox="1"/>
          <p:nvPr/>
        </p:nvSpPr>
        <p:spPr>
          <a:xfrm>
            <a:off x="5576273" y="3188720"/>
            <a:ext cx="3679131" cy="6669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1219170">
              <a:defRPr/>
            </a:pPr>
            <a:r>
              <a:rPr lang="fr-FR" sz="1867" b="1" kern="0" dirty="0">
                <a:solidFill>
                  <a:srgbClr val="000000"/>
                </a:solidFill>
                <a:latin typeface="Marianne" panose="02000000000000000000" pitchFamily="50" charset="0"/>
                <a:cs typeface="Arial"/>
              </a:rPr>
              <a:t>Saisie dans l’application « Faits établissements »</a:t>
            </a:r>
          </a:p>
        </p:txBody>
      </p:sp>
      <p:sp>
        <p:nvSpPr>
          <p:cNvPr id="8" name="ZoneTexte 7">
            <a:extLst>
              <a:ext uri="{FF2B5EF4-FFF2-40B4-BE49-F238E27FC236}">
                <a16:creationId xmlns:a16="http://schemas.microsoft.com/office/drawing/2014/main" id="{E82863EF-1A09-4078-B02C-B0CBF8A38963}"/>
              </a:ext>
            </a:extLst>
          </p:cNvPr>
          <p:cNvSpPr txBox="1"/>
          <p:nvPr/>
        </p:nvSpPr>
        <p:spPr>
          <a:xfrm>
            <a:off x="6195505" y="1837887"/>
            <a:ext cx="3363987" cy="338554"/>
          </a:xfrm>
          <a:prstGeom prst="rect">
            <a:avLst/>
          </a:prstGeom>
          <a:noFill/>
        </p:spPr>
        <p:txBody>
          <a:bodyPr wrap="square" rtlCol="0">
            <a:spAutoFit/>
          </a:bodyPr>
          <a:lstStyle/>
          <a:p>
            <a:pPr defTabSz="1219170">
              <a:defRPr/>
            </a:pPr>
            <a:r>
              <a:rPr lang="fr-FR" sz="1600" i="1" kern="0" dirty="0">
                <a:solidFill>
                  <a:srgbClr val="000000"/>
                </a:solidFill>
                <a:latin typeface="Marianne" panose="02000000000000000000" pitchFamily="50" charset="0"/>
                <a:cs typeface="Arial"/>
              </a:rPr>
              <a:t>Prise en compte par : </a:t>
            </a:r>
          </a:p>
        </p:txBody>
      </p:sp>
      <p:pic>
        <p:nvPicPr>
          <p:cNvPr id="16" name="Graphique 15" descr="Flèche : droite avec un remplissage uni">
            <a:extLst>
              <a:ext uri="{FF2B5EF4-FFF2-40B4-BE49-F238E27FC236}">
                <a16:creationId xmlns:a16="http://schemas.microsoft.com/office/drawing/2014/main" id="{55890C19-ED38-44BA-9C3F-B699B93BF3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182964">
            <a:off x="6001524" y="2695108"/>
            <a:ext cx="483304" cy="483304"/>
          </a:xfrm>
          <a:prstGeom prst="rect">
            <a:avLst/>
          </a:prstGeom>
        </p:spPr>
      </p:pic>
      <p:pic>
        <p:nvPicPr>
          <p:cNvPr id="17" name="Graphique 16" descr="Flèche : droite avec un remplissage uni">
            <a:extLst>
              <a:ext uri="{FF2B5EF4-FFF2-40B4-BE49-F238E27FC236}">
                <a16:creationId xmlns:a16="http://schemas.microsoft.com/office/drawing/2014/main" id="{8CFC1439-8A38-4651-B42E-8230280251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182964">
            <a:off x="7412107" y="2685631"/>
            <a:ext cx="421827" cy="483304"/>
          </a:xfrm>
          <a:prstGeom prst="rect">
            <a:avLst/>
          </a:prstGeom>
        </p:spPr>
      </p:pic>
      <p:pic>
        <p:nvPicPr>
          <p:cNvPr id="18" name="Graphique 17" descr="Flèche : droite avec un remplissage uni">
            <a:extLst>
              <a:ext uri="{FF2B5EF4-FFF2-40B4-BE49-F238E27FC236}">
                <a16:creationId xmlns:a16="http://schemas.microsoft.com/office/drawing/2014/main" id="{77E6361D-7744-4851-8190-AF2A67E3BE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182964">
            <a:off x="8616480" y="2716781"/>
            <a:ext cx="421827" cy="483304"/>
          </a:xfrm>
          <a:prstGeom prst="rect">
            <a:avLst/>
          </a:prstGeom>
        </p:spPr>
      </p:pic>
      <p:sp>
        <p:nvSpPr>
          <p:cNvPr id="10" name="ZoneTexte 9">
            <a:extLst>
              <a:ext uri="{FF2B5EF4-FFF2-40B4-BE49-F238E27FC236}">
                <a16:creationId xmlns:a16="http://schemas.microsoft.com/office/drawing/2014/main" id="{AB6275D2-7852-47A4-8703-6DF140218B6F}"/>
              </a:ext>
            </a:extLst>
          </p:cNvPr>
          <p:cNvSpPr txBox="1"/>
          <p:nvPr/>
        </p:nvSpPr>
        <p:spPr>
          <a:xfrm>
            <a:off x="5666647" y="2291174"/>
            <a:ext cx="4466887" cy="379656"/>
          </a:xfrm>
          <a:prstGeom prst="rect">
            <a:avLst/>
          </a:prstGeom>
          <a:noFill/>
        </p:spPr>
        <p:txBody>
          <a:bodyPr wrap="square" rtlCol="0">
            <a:spAutoFit/>
          </a:bodyPr>
          <a:lstStyle/>
          <a:p>
            <a:pPr defTabSz="1219170">
              <a:defRPr/>
            </a:pPr>
            <a:r>
              <a:rPr lang="fr-FR" sz="1867" kern="0" dirty="0">
                <a:solidFill>
                  <a:srgbClr val="E1000F"/>
                </a:solidFill>
                <a:latin typeface="Marianne" panose="02000000000000000000" pitchFamily="50" charset="0"/>
                <a:cs typeface="Arial"/>
              </a:rPr>
              <a:t>CAAEE  +      EAVR   +    DSDEN</a:t>
            </a:r>
          </a:p>
        </p:txBody>
      </p:sp>
      <p:sp>
        <p:nvSpPr>
          <p:cNvPr id="19" name="ZoneTexte 18">
            <a:extLst>
              <a:ext uri="{FF2B5EF4-FFF2-40B4-BE49-F238E27FC236}">
                <a16:creationId xmlns:a16="http://schemas.microsoft.com/office/drawing/2014/main" id="{EA3C84CC-015E-4799-8A27-B524A0C764C3}"/>
              </a:ext>
            </a:extLst>
          </p:cNvPr>
          <p:cNvSpPr txBox="1"/>
          <p:nvPr/>
        </p:nvSpPr>
        <p:spPr>
          <a:xfrm>
            <a:off x="3913436" y="278204"/>
            <a:ext cx="9121013" cy="420564"/>
          </a:xfrm>
          <a:prstGeom prst="rect">
            <a:avLst/>
          </a:prstGeom>
          <a:noFill/>
        </p:spPr>
        <p:txBody>
          <a:bodyPr wrap="square" rtlCol="0">
            <a:spAutoFit/>
          </a:bodyPr>
          <a:lstStyle/>
          <a:p>
            <a:pPr defTabSz="1219170">
              <a:defRPr/>
            </a:pPr>
            <a:r>
              <a:rPr lang="fr-FR" sz="2133" b="1" kern="0" dirty="0">
                <a:solidFill>
                  <a:srgbClr val="000000"/>
                </a:solidFill>
                <a:effectLst>
                  <a:outerShdw blurRad="38100" dist="38100" dir="2700000" algn="tl">
                    <a:srgbClr val="000000">
                      <a:alpha val="43137"/>
                    </a:srgbClr>
                  </a:outerShdw>
                </a:effectLst>
                <a:latin typeface="+mj-lt"/>
                <a:cs typeface="Arial"/>
              </a:rPr>
              <a:t>Le protocole académique « valeurs de la République – laïcité ».</a:t>
            </a:r>
          </a:p>
        </p:txBody>
      </p:sp>
      <p:sp>
        <p:nvSpPr>
          <p:cNvPr id="22" name="ZoneTexte 21">
            <a:extLst>
              <a:ext uri="{FF2B5EF4-FFF2-40B4-BE49-F238E27FC236}">
                <a16:creationId xmlns:a16="http://schemas.microsoft.com/office/drawing/2014/main" id="{E4152C24-676B-4379-B47C-D1F3378611CD}"/>
              </a:ext>
            </a:extLst>
          </p:cNvPr>
          <p:cNvSpPr txBox="1"/>
          <p:nvPr/>
        </p:nvSpPr>
        <p:spPr>
          <a:xfrm>
            <a:off x="9566051" y="2726943"/>
            <a:ext cx="2208245" cy="1323054"/>
          </a:xfrm>
          <a:prstGeom prst="rect">
            <a:avLst/>
          </a:prstGeom>
          <a:noFill/>
        </p:spPr>
        <p:txBody>
          <a:bodyPr wrap="square" rtlCol="0">
            <a:spAutoFit/>
          </a:bodyPr>
          <a:lstStyle/>
          <a:p>
            <a:pPr algn="ctr" defTabSz="1219170">
              <a:defRPr/>
            </a:pPr>
            <a:endParaRPr lang="fr-FR" sz="1333" b="1" kern="0" dirty="0">
              <a:solidFill>
                <a:srgbClr val="000000"/>
              </a:solidFill>
              <a:latin typeface="Marianne" panose="02000000000000000000" pitchFamily="50" charset="0"/>
              <a:cs typeface="Arial"/>
            </a:endParaRPr>
          </a:p>
          <a:p>
            <a:pPr algn="ctr" defTabSz="1219170">
              <a:defRPr/>
            </a:pPr>
            <a:r>
              <a:rPr lang="fr-FR" sz="1333" b="1" kern="0" dirty="0">
                <a:solidFill>
                  <a:srgbClr val="000000"/>
                </a:solidFill>
                <a:latin typeface="Marianne" panose="02000000000000000000" pitchFamily="50" charset="0"/>
                <a:cs typeface="Arial"/>
              </a:rPr>
              <a:t>Voir aussi Annexe 2, 4 et 5 de la circulaire du 9 novembre 2022 pour la protection des personnels</a:t>
            </a:r>
          </a:p>
        </p:txBody>
      </p:sp>
      <p:sp>
        <p:nvSpPr>
          <p:cNvPr id="23" name="Ellipse 22">
            <a:extLst>
              <a:ext uri="{FF2B5EF4-FFF2-40B4-BE49-F238E27FC236}">
                <a16:creationId xmlns:a16="http://schemas.microsoft.com/office/drawing/2014/main" id="{8A17B65B-B4E9-4028-8DB8-B2327107CC3A}"/>
              </a:ext>
            </a:extLst>
          </p:cNvPr>
          <p:cNvSpPr/>
          <p:nvPr/>
        </p:nvSpPr>
        <p:spPr>
          <a:xfrm>
            <a:off x="9559492" y="2366984"/>
            <a:ext cx="2208245" cy="205679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defTabSz="1219170">
              <a:defRPr/>
            </a:pPr>
            <a:endParaRPr lang="fr-FR" sz="2400" kern="0">
              <a:solidFill>
                <a:srgbClr val="21215A"/>
              </a:solidFill>
              <a:latin typeface="Arial"/>
              <a:cs typeface="Arial"/>
            </a:endParaRPr>
          </a:p>
        </p:txBody>
      </p:sp>
      <p:pic>
        <p:nvPicPr>
          <p:cNvPr id="25" name="Graphique 24" descr="Avertissement avec un remplissage uni">
            <a:extLst>
              <a:ext uri="{FF2B5EF4-FFF2-40B4-BE49-F238E27FC236}">
                <a16:creationId xmlns:a16="http://schemas.microsoft.com/office/drawing/2014/main" id="{24866074-7E4D-437E-B76F-45EE841D85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73461" y="2441755"/>
            <a:ext cx="477175" cy="477175"/>
          </a:xfrm>
          <a:prstGeom prst="rect">
            <a:avLst/>
          </a:prstGeom>
        </p:spPr>
      </p:pic>
      <p:sp>
        <p:nvSpPr>
          <p:cNvPr id="4" name="ZoneTexte 3">
            <a:extLst>
              <a:ext uri="{FF2B5EF4-FFF2-40B4-BE49-F238E27FC236}">
                <a16:creationId xmlns:a16="http://schemas.microsoft.com/office/drawing/2014/main" id="{BD6617BC-1417-472E-A4E9-DA9A3A370F9D}"/>
              </a:ext>
            </a:extLst>
          </p:cNvPr>
          <p:cNvSpPr txBox="1"/>
          <p:nvPr/>
        </p:nvSpPr>
        <p:spPr>
          <a:xfrm>
            <a:off x="2343527" y="2370626"/>
            <a:ext cx="1628020" cy="338554"/>
          </a:xfrm>
          <a:prstGeom prst="rect">
            <a:avLst/>
          </a:prstGeom>
          <a:noFill/>
        </p:spPr>
        <p:txBody>
          <a:bodyPr wrap="square" rtlCol="0">
            <a:spAutoFit/>
          </a:bodyPr>
          <a:lstStyle/>
          <a:p>
            <a:pPr defTabSz="1219170">
              <a:defRPr/>
            </a:pPr>
            <a:r>
              <a:rPr lang="fr-FR" sz="1600" b="1" kern="0" dirty="0">
                <a:solidFill>
                  <a:srgbClr val="000000"/>
                </a:solidFill>
                <a:latin typeface="Marianne" panose="02000000000000000000" pitchFamily="50" charset="0"/>
                <a:cs typeface="Arial"/>
              </a:rPr>
              <a:t>Echanges</a:t>
            </a:r>
          </a:p>
        </p:txBody>
      </p:sp>
      <p:sp>
        <p:nvSpPr>
          <p:cNvPr id="20" name="ZoneTexte 19">
            <a:extLst>
              <a:ext uri="{FF2B5EF4-FFF2-40B4-BE49-F238E27FC236}">
                <a16:creationId xmlns:a16="http://schemas.microsoft.com/office/drawing/2014/main" id="{FB5EB945-6A74-40BC-A2FD-7C840691CF0D}"/>
              </a:ext>
            </a:extLst>
          </p:cNvPr>
          <p:cNvSpPr txBox="1"/>
          <p:nvPr/>
        </p:nvSpPr>
        <p:spPr>
          <a:xfrm>
            <a:off x="510538" y="5878083"/>
            <a:ext cx="11567485" cy="338554"/>
          </a:xfrm>
          <a:prstGeom prst="rect">
            <a:avLst/>
          </a:prstGeom>
          <a:noFill/>
        </p:spPr>
        <p:txBody>
          <a:bodyPr wrap="square" rtlCol="0">
            <a:spAutoFit/>
          </a:bodyPr>
          <a:lstStyle/>
          <a:p>
            <a:pPr defTabSz="1219170">
              <a:defRPr/>
            </a:pPr>
            <a:r>
              <a:rPr lang="fr-FR" sz="1600" b="1" kern="0" dirty="0">
                <a:solidFill>
                  <a:srgbClr val="E1000F"/>
                </a:solidFill>
                <a:latin typeface="Marianne" panose="02000000000000000000" pitchFamily="50" charset="0"/>
                <a:cs typeface="Arial"/>
              </a:rPr>
              <a:t>L’appui apporté aux EPLE: Expertise, Conseil, Intervention, Accompagnement</a:t>
            </a:r>
          </a:p>
        </p:txBody>
      </p:sp>
    </p:spTree>
    <p:extLst>
      <p:ext uri="{BB962C8B-B14F-4D97-AF65-F5344CB8AC3E}">
        <p14:creationId xmlns:p14="http://schemas.microsoft.com/office/powerpoint/2010/main" val="211375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1EBC-6391-86A4-C5E7-F2B21233B9A3}"/>
            </a:ext>
          </a:extLst>
        </p:cNvPr>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2AE8368F-D7CF-D7D1-B35B-BD30B83234CF}"/>
              </a:ext>
            </a:extLst>
          </p:cNvPr>
          <p:cNvSpPr>
            <a:spLocks noGrp="1"/>
          </p:cNvSpPr>
          <p:nvPr>
            <p:ph sz="quarter" idx="14"/>
          </p:nvPr>
        </p:nvSpPr>
        <p:spPr>
          <a:xfrm>
            <a:off x="480000" y="1412776"/>
            <a:ext cx="11232000" cy="2643021"/>
          </a:xfrm>
        </p:spPr>
        <p:txBody>
          <a:bodyPr>
            <a:normAutofit fontScale="70000" lnSpcReduction="20000"/>
          </a:bodyPr>
          <a:lstStyle/>
          <a:p>
            <a:pPr algn="just">
              <a:spcAft>
                <a:spcPts val="1067"/>
              </a:spcAft>
              <a:buSzPts val="1000"/>
              <a:tabLst>
                <a:tab pos="609585" algn="l"/>
              </a:tabLst>
            </a:pPr>
            <a:r>
              <a:rPr lang="fr-FR" sz="2400" u="sng" dirty="0">
                <a:solidFill>
                  <a:schemeClr val="tx2">
                    <a:lumMod val="60000"/>
                    <a:lumOff val="40000"/>
                  </a:schemeClr>
                </a:solidFill>
                <a:latin typeface="+mj-lt"/>
                <a:ea typeface="Calibri" panose="020F0502020204030204" pitchFamily="34" charset="0"/>
                <a:cs typeface="Times New Roman" panose="02020603050405020304" pitchFamily="18" charset="0"/>
              </a:rPr>
              <a:t>Fonctionnement et saisie de l’Equipe Académique Valeurs de la République (EAVR)</a:t>
            </a:r>
          </a:p>
          <a:p>
            <a:pPr marL="609585" algn="just"/>
            <a:r>
              <a:rPr lang="fr-FR" sz="2400" b="1" dirty="0">
                <a:latin typeface="+mj-lt"/>
                <a:ea typeface="Times New Roman" panose="02020603050405020304" pitchFamily="18" charset="0"/>
                <a:cs typeface="Calibri" panose="020F0502020204030204" pitchFamily="34" charset="0"/>
              </a:rPr>
              <a:t>Toute situation signalée à l’EAVR sera l’objet d’une analyse et d’une réponse proportionnée dans les meilleurs délais.</a:t>
            </a:r>
            <a:endParaRPr lang="fr-FR" sz="2400" dirty="0">
              <a:latin typeface="+mj-lt"/>
              <a:ea typeface="Times New Roman" panose="02020603050405020304" pitchFamily="18" charset="0"/>
              <a:cs typeface="Calibri" panose="020F0502020204030204" pitchFamily="34" charset="0"/>
            </a:endParaRPr>
          </a:p>
          <a:p>
            <a:pPr marL="609585" algn="just"/>
            <a:endParaRPr lang="fr-FR" sz="2400" dirty="0">
              <a:latin typeface="+mj-lt"/>
              <a:ea typeface="Times New Roman" panose="02020603050405020304" pitchFamily="18" charset="0"/>
              <a:cs typeface="Calibri" panose="020F0502020204030204" pitchFamily="34" charset="0"/>
            </a:endParaRPr>
          </a:p>
          <a:p>
            <a:pPr marL="609585" algn="just"/>
            <a:r>
              <a:rPr lang="fr-FR" sz="2400" dirty="0">
                <a:latin typeface="+mj-lt"/>
                <a:ea typeface="Times New Roman" panose="02020603050405020304" pitchFamily="18" charset="0"/>
                <a:cs typeface="Calibri" panose="020F0502020204030204" pitchFamily="34" charset="0"/>
              </a:rPr>
              <a:t>Lors de chaque saisine, un membre de l’EAVR prend contact avec le personnel ayant sollicité une demande d’appui. </a:t>
            </a:r>
          </a:p>
          <a:p>
            <a:pPr marL="609585" algn="just"/>
            <a:endParaRPr lang="fr-FR" sz="2400" dirty="0">
              <a:latin typeface="+mj-lt"/>
              <a:ea typeface="Times New Roman" panose="02020603050405020304" pitchFamily="18" charset="0"/>
              <a:cs typeface="Calibri" panose="020F0502020204030204" pitchFamily="34" charset="0"/>
            </a:endParaRPr>
          </a:p>
          <a:p>
            <a:pPr marL="609585" algn="just"/>
            <a:r>
              <a:rPr lang="fr-FR" sz="2400" dirty="0">
                <a:latin typeface="+mj-lt"/>
                <a:ea typeface="Times New Roman" panose="02020603050405020304" pitchFamily="18" charset="0"/>
                <a:cs typeface="Calibri" panose="020F0502020204030204" pitchFamily="34" charset="0"/>
              </a:rPr>
              <a:t>Au-delà des premiers conseils, recommandations et informations pratiques, si la situation le nécessite, l’EAVR en lien avec le chef d’établissement ou l'IEN de circonscription, peut se rendre sur place pour évaluer la situation, proposer et mettre en œuvre un accompagnement adapté.</a:t>
            </a:r>
          </a:p>
        </p:txBody>
      </p:sp>
      <p:sp>
        <p:nvSpPr>
          <p:cNvPr id="11" name="Espace réservé du texte 10">
            <a:extLst>
              <a:ext uri="{FF2B5EF4-FFF2-40B4-BE49-F238E27FC236}">
                <a16:creationId xmlns:a16="http://schemas.microsoft.com/office/drawing/2014/main" id="{60B02D8D-8F09-A9C8-7428-4E8623B10C12}"/>
              </a:ext>
            </a:extLst>
          </p:cNvPr>
          <p:cNvSpPr>
            <a:spLocks noGrp="1"/>
          </p:cNvSpPr>
          <p:nvPr>
            <p:ph type="body" sz="quarter" idx="13"/>
          </p:nvPr>
        </p:nvSpPr>
        <p:spPr>
          <a:xfrm>
            <a:off x="1597046" y="240000"/>
            <a:ext cx="9004693" cy="480000"/>
          </a:xfrm>
        </p:spPr>
        <p:txBody>
          <a:bodyPr/>
          <a:lstStyle/>
          <a:p>
            <a:pPr marL="0" indent="0" algn="ctr">
              <a:buNone/>
            </a:pPr>
            <a:r>
              <a:rPr lang="fr-FR" sz="2400" dirty="0">
                <a:latin typeface="+mj-lt"/>
                <a:cs typeface="Calibri" panose="020F0502020204030204" pitchFamily="34" charset="0"/>
              </a:rPr>
              <a:t>Équipe Académique  « Laïcité - Valeurs de la République ».</a:t>
            </a:r>
          </a:p>
        </p:txBody>
      </p:sp>
    </p:spTree>
    <p:extLst>
      <p:ext uri="{BB962C8B-B14F-4D97-AF65-F5344CB8AC3E}">
        <p14:creationId xmlns:p14="http://schemas.microsoft.com/office/powerpoint/2010/main" val="420848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356136"/>
            <a:ext cx="12192000" cy="773961"/>
          </a:xfrm>
        </p:spPr>
        <p:txBody>
          <a:bodyPr/>
          <a:lstStyle/>
          <a:p>
            <a:pPr algn="ctr"/>
            <a:r>
              <a:rPr lang="fr-FR" sz="2400" dirty="0">
                <a:latin typeface="+mn-lt"/>
              </a:rPr>
              <a:t>L’application Faits établissement</a:t>
            </a:r>
          </a:p>
        </p:txBody>
      </p:sp>
      <p:sp>
        <p:nvSpPr>
          <p:cNvPr id="7" name="Espace réservé du contenu 5"/>
          <p:cNvSpPr>
            <a:spLocks noGrp="1"/>
          </p:cNvSpPr>
          <p:nvPr>
            <p:ph sz="quarter" idx="14"/>
          </p:nvPr>
        </p:nvSpPr>
        <p:spPr>
          <a:xfrm>
            <a:off x="284480" y="875899"/>
            <a:ext cx="11907520" cy="5432827"/>
          </a:xfrm>
        </p:spPr>
        <p:txBody>
          <a:bodyPr>
            <a:normAutofit lnSpcReduction="10000"/>
          </a:bodyPr>
          <a:lstStyle/>
          <a:p>
            <a:pPr algn="just"/>
            <a:endParaRPr lang="fr-FR" sz="1300" b="1" dirty="0"/>
          </a:p>
          <a:p>
            <a:pPr algn="just"/>
            <a:r>
              <a:rPr lang="fr-FR" sz="1600" b="1" dirty="0"/>
              <a:t>Outil de pilotage pour les différents niveaux : national, EAVR, DASEN, IEN, chef d’établissement, directeur d’école</a:t>
            </a:r>
          </a:p>
          <a:p>
            <a:pPr marL="171446" indent="-171446" algn="just">
              <a:buFont typeface="Arial" panose="020B0604020202020204" pitchFamily="34" charset="0"/>
              <a:buChar char="•"/>
            </a:pPr>
            <a:r>
              <a:rPr lang="fr-FR" sz="1600" dirty="0"/>
              <a:t>Conservation des données pendant 5 ans au niveau de l’école  et de l’établissement ;</a:t>
            </a:r>
          </a:p>
          <a:p>
            <a:pPr marL="171446" indent="-171446" algn="just">
              <a:buFont typeface="Arial" panose="020B0604020202020204" pitchFamily="34" charset="0"/>
              <a:buChar char="•"/>
            </a:pPr>
            <a:r>
              <a:rPr lang="fr-FR" sz="1600" dirty="0"/>
              <a:t>Respect du RGPD et sécurisation des données.</a:t>
            </a:r>
            <a:endParaRPr lang="fr-FR" sz="1600" b="1" dirty="0"/>
          </a:p>
          <a:p>
            <a:pPr algn="just"/>
            <a:endParaRPr lang="fr-FR" sz="1600" b="1" dirty="0"/>
          </a:p>
          <a:p>
            <a:pPr algn="just"/>
            <a:endParaRPr lang="fr-FR" sz="1600" b="1" dirty="0"/>
          </a:p>
          <a:p>
            <a:pPr algn="just"/>
            <a:r>
              <a:rPr lang="fr-FR" sz="1600" b="1" dirty="0"/>
              <a:t>Finalités : </a:t>
            </a:r>
          </a:p>
          <a:p>
            <a:pPr marL="171446" indent="-171446" algn="just">
              <a:buFont typeface="Arial" panose="020B0604020202020204" pitchFamily="34" charset="0"/>
              <a:buChar char="•"/>
            </a:pPr>
            <a:r>
              <a:rPr lang="fr-FR" sz="1600" dirty="0"/>
              <a:t>Disposer d’une information fiable au niveau national ; </a:t>
            </a:r>
          </a:p>
          <a:p>
            <a:pPr marL="171446" indent="-171446" algn="just">
              <a:buFont typeface="Arial" panose="020B0604020202020204" pitchFamily="34" charset="0"/>
              <a:buChar char="•"/>
            </a:pPr>
            <a:r>
              <a:rPr lang="fr-FR" sz="1600" dirty="0"/>
              <a:t>Appréhender les évolutions de phénomènes sociétaux complexes ; </a:t>
            </a:r>
          </a:p>
          <a:p>
            <a:pPr marL="171446" indent="-171446" algn="just">
              <a:buFont typeface="Arial" panose="020B0604020202020204" pitchFamily="34" charset="0"/>
              <a:buChar char="•"/>
            </a:pPr>
            <a:r>
              <a:rPr lang="fr-FR" sz="1600" dirty="0"/>
              <a:t>Adapter la réponse institutionnelle par la prévention.</a:t>
            </a:r>
            <a:endParaRPr lang="fr-FR" sz="1600" b="1" dirty="0"/>
          </a:p>
          <a:p>
            <a:pPr algn="just"/>
            <a:endParaRPr lang="fr-FR" sz="1600" b="1" dirty="0"/>
          </a:p>
          <a:p>
            <a:pPr algn="just"/>
            <a:endParaRPr lang="fr-FR" sz="1600" b="1" dirty="0"/>
          </a:p>
          <a:p>
            <a:pPr algn="just"/>
            <a:r>
              <a:rPr lang="fr-FR" sz="1600" b="1" dirty="0"/>
              <a:t>Signaler c’est : </a:t>
            </a:r>
          </a:p>
          <a:p>
            <a:pPr marL="171446" indent="-171446" algn="just">
              <a:buFont typeface="Arial" panose="020B0604020202020204" pitchFamily="34" charset="0"/>
              <a:buChar char="•"/>
            </a:pPr>
            <a:r>
              <a:rPr lang="fr-FR" sz="1600" dirty="0"/>
              <a:t>Identifier une situation et non un élève ; </a:t>
            </a:r>
          </a:p>
          <a:p>
            <a:pPr marL="171446" indent="-171446" algn="just">
              <a:buFont typeface="Arial" panose="020B0604020202020204" pitchFamily="34" charset="0"/>
              <a:buChar char="•"/>
            </a:pPr>
            <a:r>
              <a:rPr lang="fr-FR" sz="1600" dirty="0"/>
              <a:t>Informer la chaîne hiérarchique et l’EAVR ;</a:t>
            </a:r>
          </a:p>
          <a:p>
            <a:pPr marL="171446" indent="-171446" algn="just">
              <a:buFont typeface="Arial" panose="020B0604020202020204" pitchFamily="34" charset="0"/>
              <a:buChar char="•"/>
            </a:pPr>
            <a:r>
              <a:rPr lang="fr-FR" sz="1600" dirty="0"/>
              <a:t>Garantir le traitement de la situation ;</a:t>
            </a:r>
          </a:p>
          <a:p>
            <a:pPr marL="171446" indent="-171446" algn="just">
              <a:buFont typeface="Arial" panose="020B0604020202020204" pitchFamily="34" charset="0"/>
              <a:buChar char="•"/>
            </a:pPr>
            <a:r>
              <a:rPr lang="fr-FR" sz="1600" dirty="0"/>
              <a:t>S’assurer que les personnels ne restent pas seuls face à une difficulté.</a:t>
            </a:r>
            <a:endParaRPr lang="fr-FR" sz="1600" b="1" dirty="0"/>
          </a:p>
        </p:txBody>
      </p:sp>
    </p:spTree>
    <p:extLst>
      <p:ext uri="{BB962C8B-B14F-4D97-AF65-F5344CB8AC3E}">
        <p14:creationId xmlns:p14="http://schemas.microsoft.com/office/powerpoint/2010/main" val="148593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36526"/>
            <a:ext cx="12192000" cy="691749"/>
          </a:xfrm>
        </p:spPr>
        <p:txBody>
          <a:bodyPr/>
          <a:lstStyle/>
          <a:p>
            <a:pPr algn="ctr"/>
            <a:r>
              <a:rPr lang="fr-FR" sz="2400" dirty="0">
                <a:latin typeface="+mn-lt"/>
              </a:rPr>
              <a:t>L’application Faits établissement.</a:t>
            </a:r>
          </a:p>
        </p:txBody>
      </p:sp>
      <p:sp>
        <p:nvSpPr>
          <p:cNvPr id="4" name="Espace réservé du pied de page 3"/>
          <p:cNvSpPr>
            <a:spLocks noGrp="1"/>
          </p:cNvSpPr>
          <p:nvPr>
            <p:ph type="ftr" sz="quarter" idx="11"/>
          </p:nvPr>
        </p:nvSpPr>
        <p:spPr/>
        <p:txBody>
          <a:bodyPr/>
          <a:lstStyle/>
          <a:p>
            <a:pPr>
              <a:defRPr/>
            </a:pPr>
            <a:endParaRPr lang="fr-FR" dirty="0"/>
          </a:p>
          <a:p>
            <a:pPr defTabSz="914377">
              <a:defRPr/>
            </a:pPr>
            <a:endParaRPr lang="fr-FR" sz="751" dirty="0">
              <a:solidFill>
                <a:srgbClr val="000000"/>
              </a:solidFill>
              <a:latin typeface="Arial"/>
            </a:endParaRPr>
          </a:p>
        </p:txBody>
      </p:sp>
      <p:sp>
        <p:nvSpPr>
          <p:cNvPr id="7" name="Espace réservé du contenu 5"/>
          <p:cNvSpPr>
            <a:spLocks noGrp="1"/>
          </p:cNvSpPr>
          <p:nvPr>
            <p:ph sz="quarter" idx="14"/>
          </p:nvPr>
        </p:nvSpPr>
        <p:spPr>
          <a:xfrm>
            <a:off x="257387" y="875899"/>
            <a:ext cx="11934612" cy="5432827"/>
          </a:xfrm>
        </p:spPr>
        <p:txBody>
          <a:bodyPr/>
          <a:lstStyle/>
          <a:p>
            <a:pPr algn="just"/>
            <a:r>
              <a:rPr lang="fr-FR" sz="1600" b="1" dirty="0"/>
              <a:t>Atteintes au principe de laïcité : niveau 2 pour transmission au niveau académique</a:t>
            </a:r>
          </a:p>
          <a:p>
            <a:pPr marL="285744" indent="-285744" algn="just">
              <a:buFont typeface="Arial" panose="020B0604020202020204" pitchFamily="34" charset="0"/>
              <a:buChar char="•"/>
            </a:pPr>
            <a:r>
              <a:rPr lang="fr-FR" sz="1600" dirty="0"/>
              <a:t>Le directeur d’école signale toute situation d’atteinte à la laïcité sur Fait Établissement et en informe l’IEN.</a:t>
            </a:r>
          </a:p>
          <a:p>
            <a:pPr algn="just"/>
            <a:endParaRPr lang="fr-FR" sz="1600" dirty="0"/>
          </a:p>
          <a:p>
            <a:pPr marL="285744" indent="-285744" algn="just">
              <a:buFont typeface="Arial" panose="020B0604020202020204" pitchFamily="34" charset="0"/>
              <a:buChar char="•"/>
            </a:pPr>
            <a:r>
              <a:rPr lang="fr-FR" sz="1600" dirty="0"/>
              <a:t>Veiller à la caractérisation des faits signalés</a:t>
            </a:r>
          </a:p>
          <a:p>
            <a:pPr algn="just"/>
            <a:endParaRPr lang="fr-FR" sz="1300" dirty="0"/>
          </a:p>
          <a:p>
            <a:pPr algn="just"/>
            <a:endParaRPr lang="fr-FR" sz="1300" dirty="0"/>
          </a:p>
          <a:p>
            <a:pPr algn="just"/>
            <a:endParaRPr lang="fr-FR" sz="1300" dirty="0"/>
          </a:p>
          <a:p>
            <a:pPr algn="just"/>
            <a:endParaRPr lang="fr-FR" sz="1300" dirty="0"/>
          </a:p>
          <a:p>
            <a:pPr algn="just"/>
            <a:endParaRPr lang="fr-FR" sz="1300" dirty="0"/>
          </a:p>
          <a:p>
            <a:pPr algn="just"/>
            <a:endParaRPr lang="fr-FR" sz="1300" dirty="0"/>
          </a:p>
          <a:p>
            <a:pPr algn="just"/>
            <a:endParaRPr lang="fr-FR" sz="1300" dirty="0"/>
          </a:p>
          <a:p>
            <a:pPr algn="just"/>
            <a:endParaRPr lang="fr-FR" sz="1300" dirty="0"/>
          </a:p>
          <a:p>
            <a:pPr algn="just"/>
            <a:endParaRPr lang="fr-FR" sz="1300" dirty="0"/>
          </a:p>
          <a:p>
            <a:pPr algn="just"/>
            <a:endParaRPr lang="fr-FR" sz="1300" dirty="0"/>
          </a:p>
          <a:p>
            <a:pPr algn="just"/>
            <a:endParaRPr lang="fr-FR" sz="1600" dirty="0"/>
          </a:p>
          <a:p>
            <a:pPr marL="285744" indent="-285744" algn="just">
              <a:buFont typeface="Arial" panose="020B0604020202020204" pitchFamily="34" charset="0"/>
              <a:buChar char="•"/>
            </a:pPr>
            <a:r>
              <a:rPr lang="fr-FR" sz="1600" dirty="0"/>
              <a:t>Les situations résolues doivent faire l’objet d’une remontée systématique via Fait </a:t>
            </a:r>
            <a:r>
              <a:rPr lang="fr-FR" sz="1600" dirty="0" err="1"/>
              <a:t>Etablissement</a:t>
            </a:r>
            <a:r>
              <a:rPr lang="fr-FR" sz="1600" dirty="0"/>
              <a:t>.</a:t>
            </a:r>
          </a:p>
          <a:p>
            <a:pPr algn="ctr"/>
            <a:endParaRPr lang="fr-FR" sz="1300" b="1" dirty="0"/>
          </a:p>
          <a:p>
            <a:pPr marL="171446" indent="-171446" algn="just">
              <a:buFont typeface="Arial" panose="020B0604020202020204" pitchFamily="34" charset="0"/>
              <a:buChar char="•"/>
            </a:pPr>
            <a:endParaRPr lang="fr-FR" b="1" dirty="0"/>
          </a:p>
        </p:txBody>
      </p:sp>
      <p:graphicFrame>
        <p:nvGraphicFramePr>
          <p:cNvPr id="5" name="Tableau 4"/>
          <p:cNvGraphicFramePr>
            <a:graphicFrameLocks noGrp="1"/>
          </p:cNvGraphicFramePr>
          <p:nvPr/>
        </p:nvGraphicFramePr>
        <p:xfrm>
          <a:off x="2840523" y="2397760"/>
          <a:ext cx="6096000" cy="20726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53954874"/>
                    </a:ext>
                  </a:extLst>
                </a:gridCol>
              </a:tblGrid>
              <a:tr h="2062480">
                <a:tc>
                  <a:txBody>
                    <a:bodyPr/>
                    <a:lstStyle/>
                    <a:p>
                      <a:r>
                        <a:rPr lang="fr-FR" sz="1500" dirty="0">
                          <a:solidFill>
                            <a:schemeClr val="tx1"/>
                          </a:solidFill>
                          <a:latin typeface="+mn-lt"/>
                        </a:rPr>
                        <a:t>5 catégories </a:t>
                      </a:r>
                    </a:p>
                    <a:p>
                      <a:pPr marL="285750" indent="-285750">
                        <a:buFont typeface="Arial" panose="020B0604020202020204" pitchFamily="34" charset="0"/>
                        <a:buChar char="•"/>
                      </a:pPr>
                      <a:r>
                        <a:rPr lang="fr-FR" sz="1600" b="0" dirty="0">
                          <a:solidFill>
                            <a:schemeClr val="tx1"/>
                          </a:solidFill>
                          <a:latin typeface="+mn-lt"/>
                        </a:rPr>
                        <a:t>port de signes et tenues</a:t>
                      </a:r>
                    </a:p>
                    <a:p>
                      <a:pPr marL="285750" indent="-285750">
                        <a:buFont typeface="Arial" panose="020B0604020202020204" pitchFamily="34" charset="0"/>
                        <a:buChar char="•"/>
                      </a:pPr>
                      <a:r>
                        <a:rPr lang="fr-FR" sz="1600" b="0" dirty="0">
                          <a:solidFill>
                            <a:schemeClr val="tx1"/>
                          </a:solidFill>
                          <a:latin typeface="+mn-lt"/>
                        </a:rPr>
                        <a:t>contestations d’enseignements ou enseignement non conforme au principe de laïcité</a:t>
                      </a:r>
                    </a:p>
                    <a:p>
                      <a:pPr marL="285750" indent="-285750">
                        <a:buFont typeface="Arial" panose="020B0604020202020204" pitchFamily="34" charset="0"/>
                        <a:buChar char="•"/>
                      </a:pPr>
                      <a:r>
                        <a:rPr lang="fr-FR" sz="1600" b="0" dirty="0">
                          <a:solidFill>
                            <a:schemeClr val="tx1"/>
                          </a:solidFill>
                          <a:latin typeface="+mn-lt"/>
                        </a:rPr>
                        <a:t>refus d’activité scolaire ou d’exécution de service</a:t>
                      </a:r>
                    </a:p>
                    <a:p>
                      <a:pPr marL="285750" indent="-285750">
                        <a:buFont typeface="Arial" panose="020B0604020202020204" pitchFamily="34" charset="0"/>
                        <a:buChar char="•"/>
                      </a:pPr>
                      <a:r>
                        <a:rPr lang="fr-FR" sz="1600" b="0" dirty="0">
                          <a:solidFill>
                            <a:schemeClr val="tx1"/>
                          </a:solidFill>
                          <a:latin typeface="+mn-lt"/>
                        </a:rPr>
                        <a:t>suspicion de prosélytisme</a:t>
                      </a:r>
                    </a:p>
                    <a:p>
                      <a:pPr marL="285750" indent="-285750">
                        <a:buFont typeface="Arial" panose="020B0604020202020204" pitchFamily="34" charset="0"/>
                        <a:buChar char="•"/>
                      </a:pPr>
                      <a:r>
                        <a:rPr lang="fr-FR" sz="1600" b="0" dirty="0">
                          <a:solidFill>
                            <a:schemeClr val="tx1"/>
                          </a:solidFill>
                          <a:latin typeface="+mn-lt"/>
                        </a:rPr>
                        <a:t>autres faits perturbant la vie de l’établissement</a:t>
                      </a:r>
                    </a:p>
                    <a:p>
                      <a:endParaRPr lang="fr-FR" sz="1900" dirty="0"/>
                    </a:p>
                  </a:txBody>
                  <a:tcPr>
                    <a:solidFill>
                      <a:schemeClr val="accent1">
                        <a:lumMod val="50000"/>
                        <a:lumOff val="50000"/>
                      </a:schemeClr>
                    </a:solidFill>
                  </a:tcPr>
                </a:tc>
                <a:extLst>
                  <a:ext uri="{0D108BD9-81ED-4DB2-BD59-A6C34878D82A}">
                    <a16:rowId xmlns:a16="http://schemas.microsoft.com/office/drawing/2014/main" val="2324791543"/>
                  </a:ext>
                </a:extLst>
              </a:tr>
            </a:tbl>
          </a:graphicData>
        </a:graphic>
      </p:graphicFrame>
    </p:spTree>
    <p:extLst>
      <p:ext uri="{BB962C8B-B14F-4D97-AF65-F5344CB8AC3E}">
        <p14:creationId xmlns:p14="http://schemas.microsoft.com/office/powerpoint/2010/main" val="210917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5047" y="478971"/>
            <a:ext cx="9641909" cy="1582058"/>
          </a:xfrm>
        </p:spPr>
        <p:txBody>
          <a:bodyPr>
            <a:normAutofit/>
          </a:bodyPr>
          <a:lstStyle/>
          <a:p>
            <a:r>
              <a:rPr lang="fr-FR" sz="1800" b="1" i="1" dirty="0">
                <a:solidFill>
                  <a:srgbClr val="0070C0"/>
                </a:solidFill>
                <a:latin typeface="Marianne" panose="02000000000000000000" pitchFamily="50" charset="0"/>
              </a:rPr>
              <a:t>Année scolaire 2023-2024</a:t>
            </a:r>
            <a:br>
              <a:rPr lang="fr-FR" b="1" dirty="0"/>
            </a:br>
            <a:r>
              <a:rPr lang="fr-FR" sz="1800" b="1" dirty="0">
                <a:latin typeface="Marianne" panose="02000000000000000000" pitchFamily="50" charset="0"/>
              </a:rPr>
              <a:t>Module de formation des directeurs et directrices d’école</a:t>
            </a:r>
            <a:br>
              <a:rPr lang="fr-FR" b="1" dirty="0"/>
            </a:br>
            <a:endParaRPr lang="fr-FR" dirty="0"/>
          </a:p>
        </p:txBody>
      </p:sp>
      <p:sp>
        <p:nvSpPr>
          <p:cNvPr id="3" name="Sous-titre 2"/>
          <p:cNvSpPr>
            <a:spLocks noGrp="1"/>
          </p:cNvSpPr>
          <p:nvPr>
            <p:ph type="subTitle" idx="1"/>
          </p:nvPr>
        </p:nvSpPr>
        <p:spPr>
          <a:xfrm>
            <a:off x="943429" y="2641600"/>
            <a:ext cx="10247085" cy="1959429"/>
          </a:xfrm>
        </p:spPr>
        <p:txBody>
          <a:bodyPr>
            <a:normAutofit fontScale="92500" lnSpcReduction="10000"/>
          </a:bodyPr>
          <a:lstStyle/>
          <a:p>
            <a:r>
              <a:rPr lang="fr-FR" b="1" dirty="0">
                <a:solidFill>
                  <a:srgbClr val="FF0000"/>
                </a:solidFill>
                <a:latin typeface="Marianne" panose="02000000000000000000" pitchFamily="50" charset="0"/>
              </a:rPr>
              <a:t>Module 3</a:t>
            </a:r>
          </a:p>
          <a:p>
            <a:r>
              <a:rPr lang="fr-FR" sz="3200" b="1" dirty="0">
                <a:solidFill>
                  <a:srgbClr val="0070C0"/>
                </a:solidFill>
                <a:latin typeface="Marianne" panose="02000000000000000000" pitchFamily="50" charset="0"/>
              </a:rPr>
              <a:t>Accompagner les directeurs et les directrices d’école pour qu’elles et ils puissent faire vivre et incarner les valeurs de la République dans la relation aux familles et aux partenaires</a:t>
            </a:r>
            <a:endParaRPr lang="fr-FR" sz="3200" dirty="0">
              <a:solidFill>
                <a:srgbClr val="0070C0"/>
              </a:solidFill>
              <a:latin typeface="Marianne" panose="02000000000000000000" pitchFamily="50" charset="0"/>
            </a:endParaRPr>
          </a:p>
          <a:p>
            <a:endParaRPr lang="fr-FR" dirty="0"/>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762952" y="478971"/>
            <a:ext cx="1522095" cy="1171575"/>
          </a:xfrm>
          <a:prstGeom prst="rect">
            <a:avLst/>
          </a:prstGeom>
        </p:spPr>
      </p:pic>
    </p:spTree>
    <p:extLst>
      <p:ext uri="{BB962C8B-B14F-4D97-AF65-F5344CB8AC3E}">
        <p14:creationId xmlns:p14="http://schemas.microsoft.com/office/powerpoint/2010/main" val="399389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257" y="435430"/>
            <a:ext cx="11669486" cy="1451428"/>
          </a:xfrm>
        </p:spPr>
        <p:txBody>
          <a:bodyPr>
            <a:normAutofit fontScale="90000"/>
          </a:bodyPr>
          <a:lstStyle/>
          <a:p>
            <a:r>
              <a:rPr lang="fr-FR" sz="3100" dirty="0">
                <a:latin typeface="Marianne" panose="02000000000000000000" pitchFamily="50" charset="0"/>
              </a:rPr>
              <a:t>1) La communication des valeurs républicaines et du principe de laïcité aux parents d’élèves : </a:t>
            </a:r>
            <a:r>
              <a:rPr lang="fr-FR" sz="3100" dirty="0">
                <a:solidFill>
                  <a:srgbClr val="FF0000"/>
                </a:solidFill>
                <a:latin typeface="Marianne" panose="02000000000000000000" pitchFamily="50" charset="0"/>
              </a:rPr>
              <a:t>recueil d’expériences (20 min)</a:t>
            </a:r>
            <a:br>
              <a:rPr lang="fr-FR" dirty="0">
                <a:solidFill>
                  <a:srgbClr val="FF0000"/>
                </a:solidFill>
                <a:latin typeface="Marianne" panose="02000000000000000000" pitchFamily="50" charset="0"/>
              </a:rPr>
            </a:br>
            <a:endParaRPr lang="fr-FR" dirty="0"/>
          </a:p>
        </p:txBody>
      </p:sp>
      <p:sp>
        <p:nvSpPr>
          <p:cNvPr id="3" name="Espace réservé du contenu 2"/>
          <p:cNvSpPr>
            <a:spLocks noGrp="1"/>
          </p:cNvSpPr>
          <p:nvPr>
            <p:ph idx="1"/>
          </p:nvPr>
        </p:nvSpPr>
        <p:spPr>
          <a:xfrm>
            <a:off x="838200" y="2946399"/>
            <a:ext cx="10515600" cy="3230563"/>
          </a:xfrm>
        </p:spPr>
        <p:txBody>
          <a:bodyPr/>
          <a:lstStyle/>
          <a:p>
            <a:pPr algn="just">
              <a:buFont typeface="Symbol" panose="05050102010706020507" pitchFamily="18" charset="2"/>
              <a:buChar char="®"/>
            </a:pPr>
            <a:r>
              <a:rPr lang="fr-FR" i="1" dirty="0">
                <a:solidFill>
                  <a:srgbClr val="0070C0"/>
                </a:solidFill>
                <a:latin typeface="Marianne" panose="02000000000000000000" pitchFamily="50" charset="0"/>
              </a:rPr>
              <a:t> À quels moments </a:t>
            </a:r>
            <a:r>
              <a:rPr lang="fr-FR" b="1" i="1" dirty="0">
                <a:solidFill>
                  <a:srgbClr val="0070C0"/>
                </a:solidFill>
                <a:latin typeface="Marianne" panose="02000000000000000000" pitchFamily="50" charset="0"/>
              </a:rPr>
              <a:t>parlez-vous</a:t>
            </a:r>
            <a:r>
              <a:rPr lang="fr-FR" i="1" dirty="0">
                <a:solidFill>
                  <a:srgbClr val="0070C0"/>
                </a:solidFill>
                <a:latin typeface="Marianne" panose="02000000000000000000" pitchFamily="50" charset="0"/>
              </a:rPr>
              <a:t> en tant que directeur ou directrice des valeurs républicaines et du principe de laïcité aux parents d’élèves ?</a:t>
            </a:r>
          </a:p>
          <a:p>
            <a:pPr algn="just">
              <a:buFont typeface="Symbol" panose="05050102010706020507" pitchFamily="18" charset="2"/>
              <a:buChar char="®"/>
            </a:pPr>
            <a:endParaRPr lang="fr-FR" i="1" dirty="0">
              <a:solidFill>
                <a:srgbClr val="0070C0"/>
              </a:solidFill>
              <a:latin typeface="Marianne" panose="02000000000000000000" pitchFamily="50" charset="0"/>
            </a:endParaRPr>
          </a:p>
          <a:p>
            <a:pPr lvl="1" algn="just"/>
            <a:r>
              <a:rPr lang="fr-FR" dirty="0">
                <a:latin typeface="Marianne" panose="02000000000000000000" pitchFamily="50" charset="0"/>
              </a:rPr>
              <a:t>écrit réflexif individuel (5 min)</a:t>
            </a:r>
            <a:endParaRPr lang="fr-FR" sz="3600" dirty="0">
              <a:latin typeface="Marianne" panose="02000000000000000000" pitchFamily="50" charset="0"/>
            </a:endParaRPr>
          </a:p>
          <a:p>
            <a:pPr lvl="1" algn="just"/>
            <a:r>
              <a:rPr lang="fr-FR" dirty="0">
                <a:latin typeface="Marianne" panose="02000000000000000000" pitchFamily="50" charset="0"/>
              </a:rPr>
              <a:t>échanges au sein d’un petit groupe </a:t>
            </a:r>
          </a:p>
          <a:p>
            <a:pPr lvl="1" algn="just"/>
            <a:r>
              <a:rPr lang="fr-FR" dirty="0">
                <a:latin typeface="Marianne" panose="02000000000000000000" pitchFamily="50" charset="0"/>
              </a:rPr>
              <a:t>formalisation d’une affiche </a:t>
            </a:r>
            <a:endParaRPr lang="fr-FR" i="1" dirty="0">
              <a:solidFill>
                <a:srgbClr val="0070C0"/>
              </a:solidFill>
              <a:latin typeface="Marianne" panose="02000000000000000000" pitchFamily="50" charset="0"/>
            </a:endParaRPr>
          </a:p>
        </p:txBody>
      </p:sp>
    </p:spTree>
    <p:extLst>
      <p:ext uri="{BB962C8B-B14F-4D97-AF65-F5344CB8AC3E}">
        <p14:creationId xmlns:p14="http://schemas.microsoft.com/office/powerpoint/2010/main" val="232367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285" y="365125"/>
            <a:ext cx="11553371" cy="1325563"/>
          </a:xfrm>
        </p:spPr>
        <p:txBody>
          <a:bodyPr>
            <a:normAutofit fontScale="90000"/>
          </a:bodyPr>
          <a:lstStyle/>
          <a:p>
            <a:r>
              <a:rPr lang="fr-FR" sz="3100" dirty="0">
                <a:latin typeface="Marianne" panose="02000000000000000000" pitchFamily="50" charset="0"/>
              </a:rPr>
              <a:t>2) L’école, la laïcité, les valeurs républicaines et les parents : point de vue institutionnel : </a:t>
            </a:r>
            <a:r>
              <a:rPr lang="fr-FR" sz="3100" dirty="0">
                <a:solidFill>
                  <a:srgbClr val="FF0000"/>
                </a:solidFill>
                <a:latin typeface="Marianne" panose="02000000000000000000" pitchFamily="50" charset="0"/>
                <a:hlinkClick r:id="rId3"/>
              </a:rPr>
              <a:t>vidéo</a:t>
            </a:r>
            <a:r>
              <a:rPr lang="fr-FR" sz="3100" dirty="0">
                <a:solidFill>
                  <a:srgbClr val="FF0000"/>
                </a:solidFill>
                <a:latin typeface="Marianne" panose="02000000000000000000" pitchFamily="50" charset="0"/>
              </a:rPr>
              <a:t> et échanges (30 min)</a:t>
            </a:r>
            <a:br>
              <a:rPr lang="fr-FR" dirty="0">
                <a:solidFill>
                  <a:srgbClr val="FF0000"/>
                </a:solidFill>
                <a:latin typeface="Marianne" panose="02000000000000000000" pitchFamily="50" charset="0"/>
              </a:rPr>
            </a:br>
            <a:endParaRPr lang="fr-FR" dirty="0"/>
          </a:p>
        </p:txBody>
      </p:sp>
      <p:sp>
        <p:nvSpPr>
          <p:cNvPr id="3" name="Espace réservé du contenu 2"/>
          <p:cNvSpPr>
            <a:spLocks noGrp="1"/>
          </p:cNvSpPr>
          <p:nvPr>
            <p:ph idx="1"/>
          </p:nvPr>
        </p:nvSpPr>
        <p:spPr>
          <a:xfrm>
            <a:off x="1761898" y="5471886"/>
            <a:ext cx="8610146" cy="914400"/>
          </a:xfrm>
        </p:spPr>
        <p:txBody>
          <a:bodyPr>
            <a:normAutofit fontScale="70000" lnSpcReduction="20000"/>
          </a:bodyPr>
          <a:lstStyle/>
          <a:p>
            <a:pPr marL="0" indent="0">
              <a:buNone/>
            </a:pPr>
            <a:endParaRPr lang="fr-FR" i="1" dirty="0">
              <a:solidFill>
                <a:srgbClr val="0070C0"/>
              </a:solidFill>
              <a:latin typeface="Marianne" panose="02000000000000000000" pitchFamily="50" charset="0"/>
              <a:sym typeface="Symbol" panose="05050102010706020507" pitchFamily="18" charset="2"/>
            </a:endParaRPr>
          </a:p>
          <a:p>
            <a:pPr marL="0" indent="0">
              <a:buNone/>
            </a:pPr>
            <a:r>
              <a:rPr lang="fr-FR" i="1" dirty="0">
                <a:solidFill>
                  <a:srgbClr val="0070C0"/>
                </a:solidFill>
                <a:latin typeface="Marianne" panose="02000000000000000000" pitchFamily="50" charset="0"/>
                <a:sym typeface="Symbol" panose="05050102010706020507" pitchFamily="18" charset="2"/>
              </a:rPr>
              <a:t> N</a:t>
            </a:r>
            <a:r>
              <a:rPr lang="fr-FR" i="1" dirty="0">
                <a:solidFill>
                  <a:srgbClr val="0070C0"/>
                </a:solidFill>
                <a:latin typeface="Marianne" panose="02000000000000000000" pitchFamily="50" charset="0"/>
              </a:rPr>
              <a:t>otez ce qui vous semble important / ce qui vous questionne.</a:t>
            </a:r>
          </a:p>
        </p:txBody>
      </p:sp>
      <p:pic>
        <p:nvPicPr>
          <p:cNvPr id="5" name="Image 4">
            <a:hlinkClick r:id="rId3"/>
          </p:cNvPr>
          <p:cNvPicPr>
            <a:picLocks noChangeAspect="1"/>
          </p:cNvPicPr>
          <p:nvPr/>
        </p:nvPicPr>
        <p:blipFill rotWithShape="1">
          <a:blip r:embed="rId4"/>
          <a:srcRect b="20883"/>
          <a:stretch/>
        </p:blipFill>
        <p:spPr>
          <a:xfrm>
            <a:off x="1761897" y="1528435"/>
            <a:ext cx="8610146" cy="3829933"/>
          </a:xfrm>
          <a:prstGeom prst="rect">
            <a:avLst/>
          </a:prstGeom>
        </p:spPr>
      </p:pic>
    </p:spTree>
    <p:extLst>
      <p:ext uri="{BB962C8B-B14F-4D97-AF65-F5344CB8AC3E}">
        <p14:creationId xmlns:p14="http://schemas.microsoft.com/office/powerpoint/2010/main" val="333286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286" y="365125"/>
            <a:ext cx="11582400" cy="1325563"/>
          </a:xfrm>
        </p:spPr>
        <p:txBody>
          <a:bodyPr>
            <a:normAutofit fontScale="90000"/>
          </a:bodyPr>
          <a:lstStyle/>
          <a:p>
            <a:r>
              <a:rPr lang="fr-FR" sz="3100" dirty="0">
                <a:latin typeface="Marianne" panose="02000000000000000000" pitchFamily="50" charset="0"/>
              </a:rPr>
              <a:t>3) La perception du cadre républicain et laïque d’une école par les parents  : </a:t>
            </a:r>
            <a:r>
              <a:rPr lang="fr-FR" sz="3100" dirty="0">
                <a:solidFill>
                  <a:srgbClr val="FF0000"/>
                </a:solidFill>
                <a:latin typeface="Marianne" panose="02000000000000000000" pitchFamily="50" charset="0"/>
              </a:rPr>
              <a:t>recueil d’expériences (10 min chrono!)</a:t>
            </a:r>
            <a:br>
              <a:rPr lang="fr-FR" dirty="0">
                <a:solidFill>
                  <a:srgbClr val="FF0000"/>
                </a:solidFill>
                <a:latin typeface="Marianne" panose="02000000000000000000" pitchFamily="50" charset="0"/>
              </a:rPr>
            </a:br>
            <a:endParaRPr lang="fr-FR" dirty="0"/>
          </a:p>
        </p:txBody>
      </p:sp>
      <p:sp>
        <p:nvSpPr>
          <p:cNvPr id="3" name="Espace réservé du contenu 2"/>
          <p:cNvSpPr>
            <a:spLocks noGrp="1"/>
          </p:cNvSpPr>
          <p:nvPr>
            <p:ph idx="1"/>
          </p:nvPr>
        </p:nvSpPr>
        <p:spPr>
          <a:xfrm>
            <a:off x="290286" y="2627085"/>
            <a:ext cx="11582400" cy="3549877"/>
          </a:xfrm>
        </p:spPr>
        <p:txBody>
          <a:bodyPr/>
          <a:lstStyle/>
          <a:p>
            <a:pPr marL="0" indent="0" algn="just">
              <a:buNone/>
            </a:pPr>
            <a:r>
              <a:rPr lang="fr-FR" i="1" dirty="0">
                <a:solidFill>
                  <a:srgbClr val="0070C0"/>
                </a:solidFill>
                <a:latin typeface="Marianne" panose="02000000000000000000" pitchFamily="50" charset="0"/>
                <a:sym typeface="Symbol" panose="05050102010706020507" pitchFamily="18" charset="2"/>
              </a:rPr>
              <a:t> </a:t>
            </a:r>
            <a:r>
              <a:rPr lang="fr-FR" i="1" dirty="0">
                <a:solidFill>
                  <a:srgbClr val="0070C0"/>
                </a:solidFill>
                <a:latin typeface="Marianne" panose="02000000000000000000" pitchFamily="50" charset="0"/>
              </a:rPr>
              <a:t>À quelles occasions les parents d’élèves peuvent-ils </a:t>
            </a:r>
            <a:r>
              <a:rPr lang="fr-FR" b="1" i="1" dirty="0">
                <a:solidFill>
                  <a:srgbClr val="0070C0"/>
                </a:solidFill>
                <a:latin typeface="Marianne" panose="02000000000000000000" pitchFamily="50" charset="0"/>
              </a:rPr>
              <a:t>percevoir</a:t>
            </a:r>
            <a:r>
              <a:rPr lang="fr-FR" i="1" dirty="0">
                <a:solidFill>
                  <a:srgbClr val="0070C0"/>
                </a:solidFill>
                <a:latin typeface="Marianne" panose="02000000000000000000" pitchFamily="50" charset="0"/>
              </a:rPr>
              <a:t> le cadre républicain et laïque de l’école ? </a:t>
            </a:r>
          </a:p>
        </p:txBody>
      </p:sp>
    </p:spTree>
    <p:extLst>
      <p:ext uri="{BB962C8B-B14F-4D97-AF65-F5344CB8AC3E}">
        <p14:creationId xmlns:p14="http://schemas.microsoft.com/office/powerpoint/2010/main" val="126062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solidFill>
                  <a:srgbClr val="FF0000"/>
                </a:solidFill>
                <a:latin typeface="Marianne" panose="02000000000000000000" pitchFamily="50" charset="0"/>
              </a:rPr>
              <a:t>5) Atelier réflexif entre pairs n°1 : l’espace scolaire</a:t>
            </a:r>
            <a:br>
              <a:rPr lang="fr-FR" sz="3100" b="1" dirty="0">
                <a:latin typeface="Marianne" panose="02000000000000000000" pitchFamily="50" charset="0"/>
              </a:rPr>
            </a:br>
            <a:br>
              <a:rPr lang="fr-FR" dirty="0"/>
            </a:br>
            <a:endParaRPr lang="fr-FR" dirty="0"/>
          </a:p>
        </p:txBody>
      </p:sp>
      <p:sp>
        <p:nvSpPr>
          <p:cNvPr id="3" name="Espace réservé du contenu 2"/>
          <p:cNvSpPr>
            <a:spLocks noGrp="1"/>
          </p:cNvSpPr>
          <p:nvPr>
            <p:ph idx="1"/>
          </p:nvPr>
        </p:nvSpPr>
        <p:spPr/>
        <p:txBody>
          <a:bodyPr/>
          <a:lstStyle/>
          <a:p>
            <a:pPr>
              <a:buClr>
                <a:srgbClr val="0070C0"/>
              </a:buClr>
              <a:buFont typeface="Wingdings" panose="05000000000000000000" pitchFamily="2" charset="2"/>
              <a:buChar char="§"/>
            </a:pPr>
            <a:r>
              <a:rPr lang="fr-FR" dirty="0">
                <a:latin typeface="Marianne" panose="02000000000000000000" pitchFamily="50" charset="0"/>
                <a:hlinkClick r:id="rId3"/>
              </a:rPr>
              <a:t>Diaporama de photos</a:t>
            </a:r>
            <a:r>
              <a:rPr lang="fr-FR" dirty="0">
                <a:latin typeface="Marianne" panose="02000000000000000000" pitchFamily="50" charset="0"/>
              </a:rPr>
              <a:t> : les premiers espaces de l’école pour construire, expliciter, partager la laïcité à l’école</a:t>
            </a:r>
          </a:p>
          <a:p>
            <a:pPr>
              <a:buClr>
                <a:srgbClr val="0070C0"/>
              </a:buClr>
              <a:buFont typeface="Wingdings" panose="05000000000000000000" pitchFamily="2" charset="2"/>
              <a:buChar char="§"/>
            </a:pPr>
            <a:endParaRPr lang="fr-FR" dirty="0">
              <a:latin typeface="Marianne" panose="02000000000000000000" pitchFamily="50" charset="0"/>
            </a:endParaRPr>
          </a:p>
          <a:p>
            <a:pPr>
              <a:buClr>
                <a:srgbClr val="0070C0"/>
              </a:buClr>
              <a:buFont typeface="Wingdings" panose="05000000000000000000" pitchFamily="2" charset="2"/>
              <a:buChar char="§"/>
            </a:pPr>
            <a:r>
              <a:rPr lang="fr-FR" dirty="0">
                <a:latin typeface="Marianne" panose="02000000000000000000" pitchFamily="50" charset="0"/>
                <a:hlinkClick r:id="rId4" action="ppaction://hlinksldjump"/>
              </a:rPr>
              <a:t>Grille de questions</a:t>
            </a:r>
            <a:endParaRPr lang="fr-FR" dirty="0">
              <a:latin typeface="Marianne" panose="02000000000000000000" pitchFamily="50" charset="0"/>
            </a:endParaRPr>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D8C999FF-8C3D-4252-BDAB-DE5A503704AD}"/>
              </a:ext>
            </a:extLst>
          </p:cNvPr>
          <p:cNvPicPr>
            <a:picLocks noChangeAspect="1"/>
          </p:cNvPicPr>
          <p:nvPr/>
        </p:nvPicPr>
        <p:blipFill rotWithShape="1">
          <a:blip r:embed="rId5"/>
          <a:srcRect l="58696" t="34002" r="19022" b="26365"/>
          <a:stretch/>
        </p:blipFill>
        <p:spPr>
          <a:xfrm>
            <a:off x="7195931" y="3233531"/>
            <a:ext cx="2716696" cy="2716695"/>
          </a:xfrm>
          <a:prstGeom prst="rect">
            <a:avLst/>
          </a:prstGeom>
        </p:spPr>
      </p:pic>
    </p:spTree>
    <p:extLst>
      <p:ext uri="{BB962C8B-B14F-4D97-AF65-F5344CB8AC3E}">
        <p14:creationId xmlns:p14="http://schemas.microsoft.com/office/powerpoint/2010/main" val="241605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77593-DCB2-41B4-B71F-1291027285BB}"/>
              </a:ext>
            </a:extLst>
          </p:cNvPr>
          <p:cNvSpPr>
            <a:spLocks noGrp="1"/>
          </p:cNvSpPr>
          <p:nvPr>
            <p:ph type="title"/>
          </p:nvPr>
        </p:nvSpPr>
        <p:spPr>
          <a:xfrm>
            <a:off x="1060174" y="365125"/>
            <a:ext cx="10293626" cy="1325563"/>
          </a:xfrm>
        </p:spPr>
        <p:txBody>
          <a:bodyPr/>
          <a:lstStyle/>
          <a:p>
            <a:pPr algn="ctr"/>
            <a:r>
              <a:rPr lang="fr-FR" b="1" dirty="0">
                <a:solidFill>
                  <a:srgbClr val="0070C0"/>
                </a:solidFill>
              </a:rPr>
              <a:t>Ordre du jour</a:t>
            </a:r>
          </a:p>
        </p:txBody>
      </p:sp>
      <p:sp>
        <p:nvSpPr>
          <p:cNvPr id="3" name="Espace réservé du contenu 2">
            <a:extLst>
              <a:ext uri="{FF2B5EF4-FFF2-40B4-BE49-F238E27FC236}">
                <a16:creationId xmlns:a16="http://schemas.microsoft.com/office/drawing/2014/main" id="{5E450700-5EE4-48F3-B4AC-CEF9F58E27A3}"/>
              </a:ext>
            </a:extLst>
          </p:cNvPr>
          <p:cNvSpPr>
            <a:spLocks noGrp="1"/>
          </p:cNvSpPr>
          <p:nvPr>
            <p:ph idx="1"/>
          </p:nvPr>
        </p:nvSpPr>
        <p:spPr>
          <a:xfrm>
            <a:off x="838199" y="1825625"/>
            <a:ext cx="10515601" cy="4351338"/>
          </a:xfrm>
        </p:spPr>
        <p:txBody>
          <a:bodyPr>
            <a:normAutofit/>
          </a:bodyPr>
          <a:lstStyle/>
          <a:p>
            <a:pPr marL="514350" lvl="0" indent="-514350" algn="just">
              <a:buFont typeface="+mj-lt"/>
              <a:buAutoNum type="arabicPeriod"/>
            </a:pPr>
            <a:r>
              <a:rPr lang="fr-FR" dirty="0"/>
              <a:t>13h30 : présentation de trois nouvelles directrices et passation CPC</a:t>
            </a:r>
          </a:p>
          <a:p>
            <a:pPr marL="514350" indent="-514350" algn="just">
              <a:buFont typeface="+mj-lt"/>
              <a:buAutoNum type="arabicPeriod"/>
            </a:pPr>
            <a:r>
              <a:rPr lang="fr-FR" dirty="0"/>
              <a:t>13h45 : points d’information</a:t>
            </a:r>
          </a:p>
          <a:p>
            <a:pPr marL="514350" lvl="0" indent="-514350" algn="just">
              <a:buFont typeface="+mj-lt"/>
              <a:buAutoNum type="arabicPeriod"/>
            </a:pPr>
            <a:r>
              <a:rPr lang="fr-FR" dirty="0"/>
              <a:t>14h10 : présentation du </a:t>
            </a:r>
            <a:r>
              <a:rPr lang="fr-FR" dirty="0">
                <a:solidFill>
                  <a:srgbClr val="0070C0"/>
                </a:solidFill>
              </a:rPr>
              <a:t>Guide CM mathématiques </a:t>
            </a:r>
            <a:r>
              <a:rPr lang="fr-FR" dirty="0"/>
              <a:t>– Aurélie </a:t>
            </a:r>
            <a:r>
              <a:rPr lang="fr-FR" dirty="0" err="1"/>
              <a:t>Sao-José</a:t>
            </a:r>
            <a:r>
              <a:rPr lang="fr-FR" dirty="0"/>
              <a:t>, CPC </a:t>
            </a:r>
          </a:p>
          <a:p>
            <a:pPr marL="514350" lvl="0" indent="-514350" algn="just">
              <a:buFont typeface="+mj-lt"/>
              <a:buAutoNum type="arabicPeriod"/>
            </a:pPr>
            <a:r>
              <a:rPr lang="fr-FR" dirty="0"/>
              <a:t>14h40 :</a:t>
            </a:r>
            <a:r>
              <a:rPr lang="fr-FR" dirty="0">
                <a:solidFill>
                  <a:srgbClr val="7030A0"/>
                </a:solidFill>
              </a:rPr>
              <a:t> </a:t>
            </a:r>
            <a:r>
              <a:rPr lang="fr-FR" dirty="0"/>
              <a:t>formation module 3 Laïcité et valeurs de la République</a:t>
            </a:r>
          </a:p>
        </p:txBody>
      </p:sp>
      <p:pic>
        <p:nvPicPr>
          <p:cNvPr id="7" name="Picture 3" descr="8F67F7C1">
            <a:extLst>
              <a:ext uri="{FF2B5EF4-FFF2-40B4-BE49-F238E27FC236}">
                <a16:creationId xmlns:a16="http://schemas.microsoft.com/office/drawing/2014/main" id="{70A1F949-2307-4821-8305-593D42B450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2630" y="230188"/>
            <a:ext cx="2937405" cy="79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44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0070C0"/>
                </a:solidFill>
                <a:latin typeface="Marianne" panose="02000000000000000000" pitchFamily="50" charset="0"/>
              </a:rPr>
              <a:t>Grille de questions / diaporama atelier n°1</a:t>
            </a:r>
          </a:p>
        </p:txBody>
      </p:sp>
      <p:sp>
        <p:nvSpPr>
          <p:cNvPr id="3" name="Espace réservé du contenu 2"/>
          <p:cNvSpPr>
            <a:spLocks noGrp="1"/>
          </p:cNvSpPr>
          <p:nvPr>
            <p:ph idx="1"/>
          </p:nvPr>
        </p:nvSpPr>
        <p:spPr/>
        <p:txBody>
          <a:bodyPr>
            <a:normAutofit lnSpcReduction="10000"/>
          </a:bodyPr>
          <a:lstStyle/>
          <a:p>
            <a:pPr lvl="0" algn="just">
              <a:buClr>
                <a:srgbClr val="0070C0"/>
              </a:buClr>
              <a:buFont typeface="Symbol" panose="05050102010706020507" pitchFamily="18" charset="2"/>
              <a:buChar char="®"/>
            </a:pPr>
            <a:r>
              <a:rPr lang="fr-FR" dirty="0">
                <a:latin typeface="Marianne" panose="02000000000000000000" pitchFamily="50" charset="0"/>
              </a:rPr>
              <a:t> Que voient les parents dans chaque type d’école ?</a:t>
            </a:r>
          </a:p>
          <a:p>
            <a:pPr lvl="0" algn="just">
              <a:buClr>
                <a:srgbClr val="0070C0"/>
              </a:buClr>
              <a:buFont typeface="Symbol" panose="05050102010706020507" pitchFamily="18" charset="2"/>
              <a:buChar char="®"/>
            </a:pPr>
            <a:r>
              <a:rPr lang="fr-FR" dirty="0">
                <a:latin typeface="Marianne" panose="02000000000000000000" pitchFamily="50" charset="0"/>
              </a:rPr>
              <a:t> Que peuvent-ils percevoir du cadre républicain et laïque de l’école ?</a:t>
            </a:r>
          </a:p>
          <a:p>
            <a:pPr lvl="0" algn="just">
              <a:buClr>
                <a:srgbClr val="0070C0"/>
              </a:buClr>
              <a:buFont typeface="Symbol" panose="05050102010706020507" pitchFamily="18" charset="2"/>
              <a:buChar char="®"/>
            </a:pPr>
            <a:r>
              <a:rPr lang="fr-FR" dirty="0">
                <a:latin typeface="Marianne" panose="02000000000000000000" pitchFamily="50" charset="0"/>
              </a:rPr>
              <a:t> Comment organiser le hall d’entrée pour envoyer le message de laïcité auprès de nos partenaires que sont les parents ? Et pour affirmer les valeurs de la République ?</a:t>
            </a:r>
          </a:p>
          <a:p>
            <a:pPr lvl="0" algn="just">
              <a:buClr>
                <a:srgbClr val="0070C0"/>
              </a:buClr>
              <a:buFont typeface="Symbol" panose="05050102010706020507" pitchFamily="18" charset="2"/>
              <a:buChar char="®"/>
            </a:pPr>
            <a:r>
              <a:rPr lang="fr-FR" dirty="0">
                <a:latin typeface="Marianne" panose="02000000000000000000" pitchFamily="50" charset="0"/>
              </a:rPr>
              <a:t> Comment donner du sens à l’affichage des productions de classe sur ces sujets ?</a:t>
            </a:r>
          </a:p>
          <a:p>
            <a:pPr lvl="0" algn="just">
              <a:buClr>
                <a:srgbClr val="0070C0"/>
              </a:buClr>
              <a:buFont typeface="Symbol" panose="05050102010706020507" pitchFamily="18" charset="2"/>
              <a:buChar char="®"/>
            </a:pPr>
            <a:r>
              <a:rPr lang="fr-FR" dirty="0">
                <a:latin typeface="Marianne" panose="02000000000000000000" pitchFamily="50" charset="0"/>
              </a:rPr>
              <a:t> Quel usage pertinent des espaces intermédiaires (entre hall d’entrée et classe) pour ces affichages ?</a:t>
            </a:r>
          </a:p>
          <a:p>
            <a:pPr marL="0" indent="0">
              <a:buNone/>
            </a:pPr>
            <a:endParaRPr lang="fr-FR" dirty="0"/>
          </a:p>
        </p:txBody>
      </p:sp>
    </p:spTree>
    <p:extLst>
      <p:ext uri="{BB962C8B-B14F-4D97-AF65-F5344CB8AC3E}">
        <p14:creationId xmlns:p14="http://schemas.microsoft.com/office/powerpoint/2010/main" val="2170473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0070C0"/>
                </a:solidFill>
                <a:latin typeface="Marianne" panose="02000000000000000000" pitchFamily="50" charset="0"/>
              </a:rPr>
              <a:t>Grille de questions / trames de réunions atelier n°2</a:t>
            </a:r>
            <a:endParaRPr lang="fr-FR" sz="2800" dirty="0"/>
          </a:p>
        </p:txBody>
      </p:sp>
      <p:sp>
        <p:nvSpPr>
          <p:cNvPr id="3" name="Espace réservé du contenu 2"/>
          <p:cNvSpPr>
            <a:spLocks noGrp="1"/>
          </p:cNvSpPr>
          <p:nvPr>
            <p:ph idx="1"/>
          </p:nvPr>
        </p:nvSpPr>
        <p:spPr/>
        <p:txBody>
          <a:bodyPr/>
          <a:lstStyle/>
          <a:p>
            <a:pPr lvl="0" algn="just">
              <a:buClr>
                <a:srgbClr val="0070C0"/>
              </a:buClr>
              <a:buFont typeface="Symbol" panose="05050102010706020507" pitchFamily="18" charset="2"/>
              <a:buChar char="®"/>
            </a:pPr>
            <a:r>
              <a:rPr lang="fr-FR" dirty="0">
                <a:latin typeface="Marianne" panose="02000000000000000000" pitchFamily="50" charset="0"/>
              </a:rPr>
              <a:t> Quels points permettent d’aborder avec les parents les valeurs républicaines à l’école ?</a:t>
            </a:r>
          </a:p>
          <a:p>
            <a:pPr lvl="0" algn="just">
              <a:buClr>
                <a:srgbClr val="0070C0"/>
              </a:buClr>
              <a:buFont typeface="Symbol" panose="05050102010706020507" pitchFamily="18" charset="2"/>
              <a:buChar char="®"/>
            </a:pPr>
            <a:r>
              <a:rPr lang="fr-FR" dirty="0">
                <a:latin typeface="Marianne" panose="02000000000000000000" pitchFamily="50" charset="0"/>
              </a:rPr>
              <a:t> Quels points permettent d’expliciter le cadre laïque de l’école ?</a:t>
            </a:r>
          </a:p>
          <a:p>
            <a:pPr lvl="0" algn="just">
              <a:buClr>
                <a:srgbClr val="0070C0"/>
              </a:buClr>
              <a:buFont typeface="Symbol" panose="05050102010706020507" pitchFamily="18" charset="2"/>
              <a:buChar char="®"/>
            </a:pPr>
            <a:r>
              <a:rPr lang="fr-FR" dirty="0">
                <a:latin typeface="Marianne" panose="02000000000000000000" pitchFamily="50" charset="0"/>
              </a:rPr>
              <a:t> Quels points pourrait-on ajouter pour poursuivre ces deux objectifs ?</a:t>
            </a:r>
          </a:p>
          <a:p>
            <a:pPr lvl="0" algn="just">
              <a:buClr>
                <a:srgbClr val="0070C0"/>
              </a:buClr>
              <a:buFont typeface="Symbol" panose="05050102010706020507" pitchFamily="18" charset="2"/>
              <a:buChar char="®"/>
            </a:pPr>
            <a:r>
              <a:rPr lang="fr-FR" dirty="0">
                <a:latin typeface="Marianne" panose="02000000000000000000" pitchFamily="50" charset="0"/>
              </a:rPr>
              <a:t> Quelles réponses pourrait-on construire pour faire partager ce cadre de manière apaisée ? (éléments argumentatifs)</a:t>
            </a:r>
          </a:p>
          <a:p>
            <a:pPr marL="0" indent="0">
              <a:buNone/>
            </a:pPr>
            <a:endParaRPr lang="fr-FR" dirty="0"/>
          </a:p>
        </p:txBody>
      </p:sp>
    </p:spTree>
    <p:extLst>
      <p:ext uri="{BB962C8B-B14F-4D97-AF65-F5344CB8AC3E}">
        <p14:creationId xmlns:p14="http://schemas.microsoft.com/office/powerpoint/2010/main" val="160947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FF0000"/>
                </a:solidFill>
                <a:latin typeface="Marianne" panose="02000000000000000000" pitchFamily="50" charset="0"/>
              </a:rPr>
              <a:t>7) Synthèse des ateliers</a:t>
            </a:r>
          </a:p>
        </p:txBody>
      </p:sp>
      <p:sp>
        <p:nvSpPr>
          <p:cNvPr id="3" name="Espace réservé du contenu 2"/>
          <p:cNvSpPr>
            <a:spLocks noGrp="1"/>
          </p:cNvSpPr>
          <p:nvPr>
            <p:ph idx="1"/>
          </p:nvPr>
        </p:nvSpPr>
        <p:spPr>
          <a:xfrm>
            <a:off x="420914" y="2859313"/>
            <a:ext cx="10932886" cy="1306287"/>
          </a:xfrm>
        </p:spPr>
        <p:txBody>
          <a:bodyPr/>
          <a:lstStyle/>
          <a:p>
            <a:pPr lvl="1" algn="just" fontAlgn="base">
              <a:buClr>
                <a:srgbClr val="0070C0"/>
              </a:buClr>
              <a:buFont typeface="Symbol" panose="05050102010706020507" pitchFamily="18" charset="2"/>
              <a:buChar char="®"/>
            </a:pPr>
            <a:r>
              <a:rPr lang="fr-FR" sz="2800" i="1" dirty="0">
                <a:solidFill>
                  <a:srgbClr val="0070C0"/>
                </a:solidFill>
                <a:latin typeface="Marianne" panose="02000000000000000000" pitchFamily="50" charset="0"/>
              </a:rPr>
              <a:t> Pour chaque atelier : énoncer un conseil aux collègues concernant soit l’espace scolaire, soit le contenu des réunions. (20 min)</a:t>
            </a:r>
          </a:p>
          <a:p>
            <a:pPr marL="457200" lvl="1" indent="0" fontAlgn="base">
              <a:buNone/>
            </a:pPr>
            <a:endParaRPr lang="fr-FR" sz="2800" dirty="0">
              <a:solidFill>
                <a:srgbClr val="0070C0"/>
              </a:solidFill>
              <a:latin typeface="Marianne" panose="02000000000000000000" pitchFamily="50" charset="0"/>
            </a:endParaRPr>
          </a:p>
          <a:p>
            <a:endParaRPr lang="fr-FR" dirty="0"/>
          </a:p>
        </p:txBody>
      </p:sp>
    </p:spTree>
    <p:extLst>
      <p:ext uri="{BB962C8B-B14F-4D97-AF65-F5344CB8AC3E}">
        <p14:creationId xmlns:p14="http://schemas.microsoft.com/office/powerpoint/2010/main" val="283276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314" y="365125"/>
            <a:ext cx="11553372" cy="1042761"/>
          </a:xfrm>
        </p:spPr>
        <p:txBody>
          <a:bodyPr>
            <a:normAutofit/>
          </a:bodyPr>
          <a:lstStyle/>
          <a:p>
            <a:pPr algn="ctr"/>
            <a:r>
              <a:rPr lang="fr-FR" sz="2800" dirty="0">
                <a:solidFill>
                  <a:srgbClr val="FF0000"/>
                </a:solidFill>
                <a:latin typeface="Marianne" panose="02000000000000000000" pitchFamily="50" charset="0"/>
              </a:rPr>
              <a:t>Mémo 1 - Points de vigilance / l’affichage collectif à l’attention des parents dans une école</a:t>
            </a:r>
          </a:p>
        </p:txBody>
      </p:sp>
      <p:sp>
        <p:nvSpPr>
          <p:cNvPr id="3" name="Espace réservé du contenu 2"/>
          <p:cNvSpPr>
            <a:spLocks noGrp="1"/>
          </p:cNvSpPr>
          <p:nvPr>
            <p:ph idx="1"/>
          </p:nvPr>
        </p:nvSpPr>
        <p:spPr>
          <a:xfrm>
            <a:off x="319314" y="1407886"/>
            <a:ext cx="11553372" cy="5450114"/>
          </a:xfrm>
        </p:spPr>
        <p:txBody>
          <a:bodyPr>
            <a:normAutofit fontScale="70000" lnSpcReduction="20000"/>
          </a:bodyPr>
          <a:lstStyle/>
          <a:p>
            <a:pPr marL="0" indent="0" algn="just">
              <a:buClr>
                <a:srgbClr val="0070C0"/>
              </a:buClr>
              <a:buNone/>
            </a:pPr>
            <a:r>
              <a:rPr lang="fr-FR" i="1" dirty="0">
                <a:latin typeface="Marianne" panose="02000000000000000000" pitchFamily="50" charset="0"/>
              </a:rPr>
              <a:t>Dans les écoles et les établissements d'enseignement du second degré publics, il est demandé de procéder à un affichage visible de la </a:t>
            </a:r>
            <a:r>
              <a:rPr lang="fr-FR" i="1" dirty="0">
                <a:solidFill>
                  <a:srgbClr val="0070C0"/>
                </a:solidFill>
                <a:latin typeface="Marianne" panose="02000000000000000000" pitchFamily="50" charset="0"/>
                <a:hlinkClick r:id="rId3"/>
              </a:rPr>
              <a:t>Charte de la laïcité à l'École</a:t>
            </a:r>
            <a:r>
              <a:rPr lang="fr-FR" i="1" dirty="0">
                <a:latin typeface="Marianne" panose="02000000000000000000" pitchFamily="50" charset="0"/>
              </a:rPr>
              <a:t>. La transmission des valeurs et principes de la République requiert en outre, dans l'ensemble des établissements d'enseignement, un affichage visible de ses symboles - </a:t>
            </a:r>
            <a:r>
              <a:rPr lang="fr-FR" i="1" dirty="0">
                <a:solidFill>
                  <a:srgbClr val="0070C0"/>
                </a:solidFill>
                <a:latin typeface="Marianne" panose="02000000000000000000" pitchFamily="50" charset="0"/>
              </a:rPr>
              <a:t>drapeau et devise </a:t>
            </a:r>
            <a:r>
              <a:rPr lang="fr-FR" i="1" dirty="0">
                <a:latin typeface="Marianne" panose="02000000000000000000" pitchFamily="50" charset="0"/>
              </a:rPr>
              <a:t>notamment - ainsi que de la </a:t>
            </a:r>
            <a:r>
              <a:rPr lang="fr-FR" i="1" dirty="0">
                <a:solidFill>
                  <a:srgbClr val="0070C0"/>
                </a:solidFill>
                <a:latin typeface="Marianne" panose="02000000000000000000" pitchFamily="50" charset="0"/>
                <a:hlinkClick r:id="rId4"/>
              </a:rPr>
              <a:t>Déclaration des droits de l'homme et du citoyen du 26 août 1789</a:t>
            </a:r>
            <a:r>
              <a:rPr lang="fr-FR" i="1" dirty="0">
                <a:latin typeface="Marianne" panose="02000000000000000000" pitchFamily="50" charset="0"/>
              </a:rPr>
              <a:t>.</a:t>
            </a:r>
          </a:p>
          <a:p>
            <a:pPr algn="just">
              <a:buClr>
                <a:srgbClr val="0070C0"/>
              </a:buClr>
              <a:buFont typeface="Symbol" panose="05050102010706020507" pitchFamily="18" charset="2"/>
              <a:buChar char="®"/>
            </a:pPr>
            <a:endParaRPr lang="fr-FR" dirty="0">
              <a:latin typeface="Marianne" panose="02000000000000000000" pitchFamily="50" charset="0"/>
            </a:endParaRPr>
          </a:p>
          <a:p>
            <a:pPr algn="just">
              <a:buClr>
                <a:srgbClr val="0070C0"/>
              </a:buClr>
              <a:buFont typeface="Symbol" panose="05050102010706020507" pitchFamily="18" charset="2"/>
              <a:buChar char="®"/>
            </a:pPr>
            <a:r>
              <a:rPr lang="fr-FR" dirty="0">
                <a:latin typeface="Marianne" panose="02000000000000000000" pitchFamily="50" charset="0"/>
              </a:rPr>
              <a:t>Statut de l’affichage pour le directeur / les enseignants : simple affichage réglementaire ou affichage-outil  ? Question de la visibilité. Lieu de passage et d’accueil.</a:t>
            </a:r>
          </a:p>
          <a:p>
            <a:pPr marL="0" indent="0" algn="just">
              <a:buClr>
                <a:srgbClr val="0070C0"/>
              </a:buClr>
              <a:buNone/>
            </a:pPr>
            <a:endParaRPr lang="fr-FR" dirty="0">
              <a:latin typeface="Marianne" panose="02000000000000000000" pitchFamily="50" charset="0"/>
            </a:endParaRPr>
          </a:p>
          <a:p>
            <a:pPr algn="just">
              <a:buClr>
                <a:srgbClr val="0070C0"/>
              </a:buClr>
              <a:buFont typeface="Symbol" panose="05050102010706020507" pitchFamily="18" charset="2"/>
              <a:buChar char="®"/>
            </a:pPr>
            <a:r>
              <a:rPr lang="fr-FR" dirty="0">
                <a:latin typeface="Marianne" panose="02000000000000000000" pitchFamily="50" charset="0"/>
              </a:rPr>
              <a:t> Rôle quadruple de l’affichage : pour les élèves, les parents, les enseignants, le personnel.</a:t>
            </a:r>
          </a:p>
          <a:p>
            <a:pPr algn="just">
              <a:buClr>
                <a:srgbClr val="0070C0"/>
              </a:buClr>
              <a:buFont typeface="Symbol" panose="05050102010706020507" pitchFamily="18" charset="2"/>
              <a:buChar char="®"/>
            </a:pPr>
            <a:endParaRPr lang="fr-FR" dirty="0">
              <a:latin typeface="Marianne" panose="02000000000000000000" pitchFamily="50" charset="0"/>
            </a:endParaRPr>
          </a:p>
          <a:p>
            <a:pPr algn="just">
              <a:buClr>
                <a:srgbClr val="0070C0"/>
              </a:buClr>
              <a:buFont typeface="Symbol" panose="05050102010706020507" pitchFamily="18" charset="2"/>
              <a:buChar char="®"/>
            </a:pPr>
            <a:r>
              <a:rPr lang="fr-FR" dirty="0">
                <a:latin typeface="Marianne" panose="02000000000000000000" pitchFamily="50" charset="0"/>
              </a:rPr>
              <a:t> Rôle de la présentation initiale de l’affichage.</a:t>
            </a:r>
          </a:p>
          <a:p>
            <a:pPr marL="0" indent="0" algn="just">
              <a:buClr>
                <a:srgbClr val="0070C0"/>
              </a:buClr>
              <a:buNone/>
            </a:pPr>
            <a:endParaRPr lang="fr-FR" dirty="0">
              <a:latin typeface="Marianne" panose="02000000000000000000" pitchFamily="50" charset="0"/>
            </a:endParaRPr>
          </a:p>
          <a:p>
            <a:pPr algn="just">
              <a:buClr>
                <a:srgbClr val="0070C0"/>
              </a:buClr>
              <a:buFont typeface="Symbol" panose="05050102010706020507" pitchFamily="18" charset="2"/>
              <a:buChar char="®"/>
            </a:pPr>
            <a:r>
              <a:rPr lang="fr-FR" dirty="0">
                <a:latin typeface="Marianne" panose="02000000000000000000" pitchFamily="50" charset="0"/>
              </a:rPr>
              <a:t> Rôle du recours régulier à l’affichage.</a:t>
            </a:r>
          </a:p>
          <a:p>
            <a:pPr marL="0" indent="0" algn="just">
              <a:buClr>
                <a:srgbClr val="0070C0"/>
              </a:buClr>
              <a:buNone/>
            </a:pPr>
            <a:endParaRPr lang="fr-FR" dirty="0">
              <a:latin typeface="Marianne" panose="02000000000000000000" pitchFamily="50" charset="0"/>
            </a:endParaRPr>
          </a:p>
          <a:p>
            <a:pPr marL="0" indent="0" algn="just">
              <a:buClr>
                <a:srgbClr val="0070C0"/>
              </a:buClr>
              <a:buNone/>
            </a:pPr>
            <a:r>
              <a:rPr lang="fr-FR" i="1" dirty="0">
                <a:latin typeface="Marianne" panose="02000000000000000000" pitchFamily="50" charset="0"/>
              </a:rPr>
              <a:t>Ressource</a:t>
            </a:r>
            <a:r>
              <a:rPr lang="fr-FR" dirty="0">
                <a:latin typeface="Marianne" panose="02000000000000000000" pitchFamily="50" charset="0"/>
              </a:rPr>
              <a:t> : </a:t>
            </a:r>
            <a:r>
              <a:rPr lang="fr-FR" dirty="0">
                <a:latin typeface="Marianne" panose="02000000000000000000" pitchFamily="50" charset="0"/>
                <a:hlinkClick r:id="rId5"/>
              </a:rPr>
              <a:t>éléments pour présenter ces affichages aux parents</a:t>
            </a:r>
            <a:r>
              <a:rPr lang="fr-FR" dirty="0">
                <a:latin typeface="Marianne" panose="02000000000000000000" pitchFamily="50" charset="0"/>
              </a:rPr>
              <a:t>.</a:t>
            </a:r>
          </a:p>
        </p:txBody>
      </p:sp>
    </p:spTree>
    <p:extLst>
      <p:ext uri="{BB962C8B-B14F-4D97-AF65-F5344CB8AC3E}">
        <p14:creationId xmlns:p14="http://schemas.microsoft.com/office/powerpoint/2010/main" val="130046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343" y="365126"/>
            <a:ext cx="11495314" cy="1115332"/>
          </a:xfrm>
        </p:spPr>
        <p:txBody>
          <a:bodyPr>
            <a:normAutofit fontScale="90000"/>
          </a:bodyPr>
          <a:lstStyle/>
          <a:p>
            <a:pPr algn="ctr"/>
            <a:r>
              <a:rPr lang="fr-FR" sz="2800" dirty="0">
                <a:solidFill>
                  <a:srgbClr val="FF0000"/>
                </a:solidFill>
                <a:latin typeface="Marianne" panose="02000000000000000000" pitchFamily="50" charset="0"/>
              </a:rPr>
              <a:t>Mémo 2 - La communication du directeur ou de la directrice pour donner le cadre républicain et laïque de l’école aux parents </a:t>
            </a:r>
            <a:br>
              <a:rPr lang="fr-FR" sz="2800" dirty="0">
                <a:solidFill>
                  <a:srgbClr val="FF0000"/>
                </a:solidFill>
                <a:latin typeface="Marianne" panose="02000000000000000000" pitchFamily="50" charset="0"/>
              </a:rPr>
            </a:br>
            <a:r>
              <a:rPr lang="fr-FR" sz="2800" dirty="0">
                <a:solidFill>
                  <a:srgbClr val="0070C0"/>
                </a:solidFill>
                <a:latin typeface="Marianne" panose="02000000000000000000" pitchFamily="50" charset="0"/>
              </a:rPr>
              <a:t>cf. fiche 17 du </a:t>
            </a:r>
            <a:r>
              <a:rPr lang="fr-FR" sz="2800" dirty="0" err="1">
                <a:solidFill>
                  <a:srgbClr val="0070C0"/>
                </a:solidFill>
                <a:latin typeface="Marianne" panose="02000000000000000000" pitchFamily="50" charset="0"/>
              </a:rPr>
              <a:t>vademecum</a:t>
            </a:r>
            <a:endParaRPr lang="fr-FR" sz="2800" dirty="0">
              <a:solidFill>
                <a:srgbClr val="0070C0"/>
              </a:solidFill>
              <a:latin typeface="Marianne" panose="02000000000000000000" pitchFamily="50" charset="0"/>
            </a:endParaRPr>
          </a:p>
        </p:txBody>
      </p:sp>
      <p:sp>
        <p:nvSpPr>
          <p:cNvPr id="3" name="Espace réservé du contenu 2"/>
          <p:cNvSpPr>
            <a:spLocks noGrp="1"/>
          </p:cNvSpPr>
          <p:nvPr>
            <p:ph idx="1"/>
          </p:nvPr>
        </p:nvSpPr>
        <p:spPr>
          <a:xfrm>
            <a:off x="348343" y="1480458"/>
            <a:ext cx="11495314" cy="5225142"/>
          </a:xfrm>
        </p:spPr>
        <p:txBody>
          <a:bodyPr>
            <a:normAutofit fontScale="25000" lnSpcReduction="20000"/>
          </a:bodyPr>
          <a:lstStyle/>
          <a:p>
            <a:pPr algn="just"/>
            <a:r>
              <a:rPr lang="fr-FR" sz="6400" dirty="0">
                <a:solidFill>
                  <a:srgbClr val="FF0000"/>
                </a:solidFill>
                <a:latin typeface="Marianne" panose="02000000000000000000" pitchFamily="50" charset="0"/>
              </a:rPr>
              <a:t>Réunion de pré-rentrée avec les professeurs</a:t>
            </a:r>
          </a:p>
          <a:p>
            <a:pPr marL="0" indent="0" algn="just">
              <a:buNone/>
            </a:pPr>
            <a:r>
              <a:rPr lang="fr-FR" sz="6400" i="1" dirty="0">
                <a:latin typeface="Marianne" panose="02000000000000000000" pitchFamily="50" charset="0"/>
              </a:rPr>
              <a:t>Lors de la réunion de pré-rentrée des enseignants, un point à l’ordre du jour sera consacré à la </a:t>
            </a:r>
            <a:r>
              <a:rPr lang="fr-FR" sz="6400" i="1" dirty="0">
                <a:latin typeface="Marianne" panose="02000000000000000000" pitchFamily="50" charset="0"/>
                <a:hlinkClick r:id="rId3"/>
              </a:rPr>
              <a:t>Charte de laïcité</a:t>
            </a:r>
            <a:r>
              <a:rPr lang="fr-FR" sz="6400" i="1" dirty="0">
                <a:latin typeface="Marianne" panose="02000000000000000000" pitchFamily="50" charset="0"/>
              </a:rPr>
              <a:t>, à la présentation du </a:t>
            </a:r>
            <a:r>
              <a:rPr lang="fr-FR" sz="6400" i="1" dirty="0">
                <a:latin typeface="Marianne" panose="02000000000000000000" pitchFamily="50" charset="0"/>
                <a:hlinkClick r:id="rId4"/>
              </a:rPr>
              <a:t>vadémécum « La laïcité à l’école » </a:t>
            </a:r>
            <a:r>
              <a:rPr lang="fr-FR" sz="6400" i="1" dirty="0">
                <a:latin typeface="Marianne" panose="02000000000000000000" pitchFamily="50" charset="0"/>
              </a:rPr>
              <a:t>et du dispositif (</a:t>
            </a:r>
            <a:r>
              <a:rPr lang="fr-FR" sz="6400" i="1" dirty="0">
                <a:latin typeface="Marianne" panose="02000000000000000000" pitchFamily="50" charset="0"/>
                <a:hlinkClick r:id="rId5"/>
              </a:rPr>
              <a:t>équipe académique</a:t>
            </a:r>
            <a:r>
              <a:rPr lang="fr-FR" sz="6400" i="1" dirty="0">
                <a:latin typeface="Marianne" panose="02000000000000000000" pitchFamily="50" charset="0"/>
              </a:rPr>
              <a:t>, </a:t>
            </a:r>
            <a:r>
              <a:rPr lang="fr-FR" sz="6400" i="1" dirty="0">
                <a:latin typeface="Marianne" panose="02000000000000000000" pitchFamily="50" charset="0"/>
                <a:hlinkClick r:id="rId6"/>
              </a:rPr>
              <a:t>formulaire de saisine</a:t>
            </a:r>
            <a:r>
              <a:rPr lang="fr-FR" sz="6400" i="1" dirty="0">
                <a:latin typeface="Marianne" panose="02000000000000000000" pitchFamily="50" charset="0"/>
              </a:rPr>
              <a:t>). </a:t>
            </a:r>
          </a:p>
          <a:p>
            <a:pPr marL="0" indent="0" algn="just">
              <a:buNone/>
            </a:pPr>
            <a:r>
              <a:rPr lang="fr-FR" sz="6400" dirty="0">
                <a:latin typeface="Marianne" panose="02000000000000000000" pitchFamily="50" charset="0"/>
              </a:rPr>
              <a:t>+ rappel de la neutralité attendue des enseignants (fiche 19)</a:t>
            </a:r>
          </a:p>
          <a:p>
            <a:pPr algn="just"/>
            <a:r>
              <a:rPr lang="fr-FR" sz="6400" dirty="0">
                <a:solidFill>
                  <a:srgbClr val="FF0000"/>
                </a:solidFill>
                <a:latin typeface="Marianne" panose="02000000000000000000" pitchFamily="50" charset="0"/>
              </a:rPr>
              <a:t>Réunion de rentrée avec les ATSEM et accueil des intervenants extérieurs</a:t>
            </a:r>
          </a:p>
          <a:p>
            <a:pPr marL="0" indent="0" algn="just">
              <a:buNone/>
            </a:pPr>
            <a:r>
              <a:rPr lang="fr-FR" sz="6400" dirty="0">
                <a:latin typeface="Marianne" panose="02000000000000000000" pitchFamily="50" charset="0"/>
              </a:rPr>
              <a:t>+ rappel de la neutralité attendue des personnels du service public (fiche 18)</a:t>
            </a:r>
          </a:p>
          <a:p>
            <a:pPr marL="0" indent="0" algn="just">
              <a:buNone/>
            </a:pPr>
            <a:r>
              <a:rPr lang="fr-FR" sz="6400" dirty="0">
                <a:latin typeface="Marianne" panose="02000000000000000000" pitchFamily="50" charset="0"/>
              </a:rPr>
              <a:t>+ rappel de la neutralité attendue des intervenants extérieurs (fiche 23)</a:t>
            </a:r>
          </a:p>
          <a:p>
            <a:pPr algn="just"/>
            <a:r>
              <a:rPr lang="fr-FR" sz="6400" dirty="0">
                <a:solidFill>
                  <a:srgbClr val="FF0000"/>
                </a:solidFill>
                <a:latin typeface="Marianne" panose="02000000000000000000" pitchFamily="50" charset="0"/>
              </a:rPr>
              <a:t>Première réunion de l’année avec les parents</a:t>
            </a:r>
          </a:p>
          <a:p>
            <a:pPr marL="0" indent="0" algn="just">
              <a:buNone/>
            </a:pPr>
            <a:r>
              <a:rPr lang="fr-FR" sz="6400" i="1" dirty="0">
                <a:latin typeface="Marianne" panose="02000000000000000000" pitchFamily="50" charset="0"/>
              </a:rPr>
              <a:t>Le directeur d'école présente à tous les parents lors de la première réunion de l’année le contenu de la Charte de la laïcité qu'ils auront à signer avec le règlement intérieur. </a:t>
            </a:r>
          </a:p>
          <a:p>
            <a:pPr marL="0" indent="0" algn="just">
              <a:buNone/>
            </a:pPr>
            <a:r>
              <a:rPr lang="fr-FR" sz="6400" dirty="0">
                <a:latin typeface="Marianne" panose="02000000000000000000" pitchFamily="50" charset="0"/>
              </a:rPr>
              <a:t>+ préciser le cadre juridique du port de signes religieux par les parents d’élèves, notamment lors de leur contribution aux activités scolaires (fiche 22)</a:t>
            </a:r>
          </a:p>
          <a:p>
            <a:pPr algn="just"/>
            <a:r>
              <a:rPr lang="fr-FR" sz="6400" dirty="0">
                <a:solidFill>
                  <a:srgbClr val="FF0000"/>
                </a:solidFill>
                <a:latin typeface="Marianne" panose="02000000000000000000" pitchFamily="50" charset="0"/>
              </a:rPr>
              <a:t>Première inscription à l’école maternelle : rencontre individuelle</a:t>
            </a:r>
          </a:p>
          <a:p>
            <a:pPr marL="0" indent="0" algn="just">
              <a:buNone/>
            </a:pPr>
            <a:r>
              <a:rPr lang="fr-FR" sz="6400" dirty="0">
                <a:latin typeface="Marianne" panose="02000000000000000000" pitchFamily="50" charset="0"/>
              </a:rPr>
              <a:t>Le directeur d’école indique à quoi sert la laïcité : protéger leur enfant.</a:t>
            </a:r>
          </a:p>
          <a:p>
            <a:pPr algn="just"/>
            <a:r>
              <a:rPr lang="fr-FR" sz="6400" dirty="0">
                <a:solidFill>
                  <a:srgbClr val="FF0000"/>
                </a:solidFill>
                <a:latin typeface="Marianne" panose="02000000000000000000" pitchFamily="50" charset="0"/>
              </a:rPr>
              <a:t>Premier conseil d’école</a:t>
            </a:r>
          </a:p>
          <a:p>
            <a:pPr marL="0" indent="0" algn="just">
              <a:buNone/>
            </a:pPr>
            <a:r>
              <a:rPr lang="fr-FR" sz="6400" i="1" dirty="0">
                <a:latin typeface="Marianne" panose="02000000000000000000" pitchFamily="50" charset="0"/>
              </a:rPr>
              <a:t>Le conseil d'école, notamment lors de sa première réunion de l'année, est l'occasion de présenter aux délégués des parents la Charte de la laïcité à l’école et son application sur le quotidien de l'école, sur les différentes activités se déroulant dans l'espace scolaire et durant les sorties scolaires avec ou sans nuitées.</a:t>
            </a:r>
          </a:p>
          <a:p>
            <a:pPr marL="0" indent="0" algn="just">
              <a:buNone/>
            </a:pPr>
            <a:r>
              <a:rPr lang="fr-FR" sz="6400" dirty="0">
                <a:latin typeface="Marianne" panose="02000000000000000000" pitchFamily="50" charset="0"/>
              </a:rPr>
              <a:t>+ lien avec </a:t>
            </a:r>
            <a:r>
              <a:rPr lang="fr-FR" sz="6400" dirty="0">
                <a:latin typeface="Marianne" panose="02000000000000000000" pitchFamily="50" charset="0"/>
                <a:hlinkClick r:id="rId7"/>
              </a:rPr>
              <a:t>le règlement intérieur de l’école</a:t>
            </a:r>
            <a:endParaRPr lang="fr-FR" sz="6400" dirty="0">
              <a:latin typeface="Marianne" panose="02000000000000000000" pitchFamily="50" charset="0"/>
            </a:endParaRPr>
          </a:p>
          <a:p>
            <a:endParaRPr lang="fr-FR" dirty="0"/>
          </a:p>
        </p:txBody>
      </p:sp>
    </p:spTree>
    <p:extLst>
      <p:ext uri="{BB962C8B-B14F-4D97-AF65-F5344CB8AC3E}">
        <p14:creationId xmlns:p14="http://schemas.microsoft.com/office/powerpoint/2010/main" val="202628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a:solidFill>
                  <a:srgbClr val="FF0000"/>
                </a:solidFill>
                <a:latin typeface="Marianne" panose="02000000000000000000" pitchFamily="50" charset="0"/>
              </a:rPr>
              <a:t>Mémo 3 - Les aides apportées par les directeurs et directrices aux enseignants et enseignantes pour la réunion de rentrée de parents </a:t>
            </a:r>
          </a:p>
        </p:txBody>
      </p:sp>
      <p:sp>
        <p:nvSpPr>
          <p:cNvPr id="3" name="Espace réservé du contenu 2"/>
          <p:cNvSpPr>
            <a:spLocks noGrp="1"/>
          </p:cNvSpPr>
          <p:nvPr>
            <p:ph idx="1"/>
          </p:nvPr>
        </p:nvSpPr>
        <p:spPr>
          <a:xfrm>
            <a:off x="304799" y="1690688"/>
            <a:ext cx="11509829" cy="4956855"/>
          </a:xfrm>
        </p:spPr>
        <p:txBody>
          <a:bodyPr>
            <a:normAutofit fontScale="70000" lnSpcReduction="20000"/>
          </a:bodyPr>
          <a:lstStyle/>
          <a:p>
            <a:pPr algn="just">
              <a:buClr>
                <a:srgbClr val="0070C0"/>
              </a:buClr>
            </a:pPr>
            <a:r>
              <a:rPr lang="fr-FR" dirty="0"/>
              <a:t>rappel de l’existence du </a:t>
            </a:r>
            <a:r>
              <a:rPr lang="fr-FR" dirty="0" err="1"/>
              <a:t>vademecum</a:t>
            </a:r>
            <a:r>
              <a:rPr lang="fr-FR" dirty="0"/>
              <a:t> </a:t>
            </a:r>
            <a:r>
              <a:rPr lang="fr-FR" i="1" dirty="0"/>
              <a:t>La laïcité à l’école </a:t>
            </a:r>
            <a:r>
              <a:rPr lang="fr-FR" dirty="0"/>
              <a:t>pour préparer cette réunion ;</a:t>
            </a:r>
          </a:p>
          <a:p>
            <a:pPr algn="just">
              <a:buClr>
                <a:srgbClr val="0070C0"/>
              </a:buClr>
            </a:pPr>
            <a:r>
              <a:rPr lang="fr-FR" dirty="0"/>
              <a:t>lecture littérale en CM des propos argumentés proposés dans la fiche 8 pour présenter aux parents certains enseignements : </a:t>
            </a:r>
          </a:p>
          <a:p>
            <a:pPr algn="just">
              <a:buFont typeface="Wingdings" panose="05000000000000000000" pitchFamily="2" charset="2"/>
              <a:buChar char="v"/>
            </a:pPr>
            <a:r>
              <a:rPr lang="fr-FR" dirty="0"/>
              <a:t>natation </a:t>
            </a:r>
          </a:p>
          <a:p>
            <a:pPr algn="just">
              <a:buFont typeface="Wingdings" panose="05000000000000000000" pitchFamily="2" charset="2"/>
              <a:buChar char="v"/>
            </a:pPr>
            <a:r>
              <a:rPr lang="fr-FR" dirty="0"/>
              <a:t>littérature </a:t>
            </a:r>
          </a:p>
          <a:p>
            <a:pPr algn="just">
              <a:buFont typeface="Wingdings" panose="05000000000000000000" pitchFamily="2" charset="2"/>
              <a:buChar char="v"/>
            </a:pPr>
            <a:r>
              <a:rPr lang="fr-FR" dirty="0"/>
              <a:t>égalité filles-garçons </a:t>
            </a:r>
          </a:p>
          <a:p>
            <a:pPr algn="just">
              <a:buFont typeface="Wingdings" panose="05000000000000000000" pitchFamily="2" charset="2"/>
              <a:buChar char="v"/>
            </a:pPr>
            <a:r>
              <a:rPr lang="fr-FR" dirty="0"/>
              <a:t>enseignement des faits religieux </a:t>
            </a:r>
          </a:p>
          <a:p>
            <a:pPr algn="just">
              <a:buFont typeface="Wingdings" panose="05000000000000000000" pitchFamily="2" charset="2"/>
              <a:buChar char="v"/>
            </a:pPr>
            <a:r>
              <a:rPr lang="fr-FR" dirty="0"/>
              <a:t>histoire des arts</a:t>
            </a:r>
          </a:p>
          <a:p>
            <a:pPr algn="just">
              <a:buFont typeface="Wingdings" panose="05000000000000000000" pitchFamily="2" charset="2"/>
              <a:buChar char="v"/>
            </a:pPr>
            <a:r>
              <a:rPr lang="fr-FR" dirty="0"/>
              <a:t>éducation musicale</a:t>
            </a:r>
          </a:p>
          <a:p>
            <a:pPr algn="just">
              <a:buFont typeface="Wingdings" panose="05000000000000000000" pitchFamily="2" charset="2"/>
              <a:buChar char="v"/>
            </a:pPr>
            <a:r>
              <a:rPr lang="fr-FR" dirty="0"/>
              <a:t>arts plastiques</a:t>
            </a:r>
          </a:p>
          <a:p>
            <a:pPr algn="just">
              <a:buFont typeface="Wingdings" panose="05000000000000000000" pitchFamily="2" charset="2"/>
              <a:buChar char="v"/>
            </a:pPr>
            <a:r>
              <a:rPr lang="fr-FR" dirty="0"/>
              <a:t>visites culturelles</a:t>
            </a:r>
          </a:p>
          <a:p>
            <a:pPr algn="just">
              <a:buClr>
                <a:srgbClr val="0070C0"/>
              </a:buClr>
            </a:pPr>
            <a:r>
              <a:rPr lang="fr-FR" dirty="0"/>
              <a:t> rappel du besoin d’explicitation en réunion de rentrée du cadre laïque attendu lors des activités scolaires prises en charge par un parent si certaines sont prévues par les enseignants dans l’année ;</a:t>
            </a:r>
          </a:p>
          <a:p>
            <a:pPr algn="just">
              <a:buClr>
                <a:srgbClr val="0070C0"/>
              </a:buClr>
            </a:pPr>
            <a:r>
              <a:rPr lang="fr-FR" dirty="0"/>
              <a:t>rappel en chaque rentrée des valeurs républicaines de l’école et de la laïcité en mettant en avant ce qu’elles permettent pour les apprentissages.</a:t>
            </a:r>
          </a:p>
          <a:p>
            <a:endParaRPr lang="fr-FR" dirty="0"/>
          </a:p>
        </p:txBody>
      </p:sp>
    </p:spTree>
    <p:extLst>
      <p:ext uri="{BB962C8B-B14F-4D97-AF65-F5344CB8AC3E}">
        <p14:creationId xmlns:p14="http://schemas.microsoft.com/office/powerpoint/2010/main" val="3195089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11757"/>
            <a:ext cx="12192000" cy="956121"/>
          </a:xfrm>
        </p:spPr>
        <p:txBody>
          <a:bodyPr>
            <a:normAutofit/>
          </a:bodyPr>
          <a:lstStyle/>
          <a:p>
            <a:pPr algn="ctr"/>
            <a:r>
              <a:rPr lang="fr-FR" sz="2400" dirty="0">
                <a:latin typeface="+mn-lt"/>
              </a:rPr>
              <a:t>Anticiper et prévenir : expliquer la laïcité aux parents dès la rentrée des classes.</a:t>
            </a:r>
            <a:br>
              <a:rPr lang="fr-FR" sz="1600" cap="all" dirty="0"/>
            </a:br>
            <a:endParaRPr lang="fr-FR" sz="1600" cap="all" dirty="0"/>
          </a:p>
        </p:txBody>
      </p:sp>
      <p:sp>
        <p:nvSpPr>
          <p:cNvPr id="6" name="Espace réservé du contenu 5"/>
          <p:cNvSpPr>
            <a:spLocks noGrp="1"/>
          </p:cNvSpPr>
          <p:nvPr>
            <p:ph sz="quarter" idx="14"/>
          </p:nvPr>
        </p:nvSpPr>
        <p:spPr>
          <a:xfrm>
            <a:off x="6600056" y="2160000"/>
            <a:ext cx="3707941" cy="3720000"/>
          </a:xfrm>
        </p:spPr>
        <p:txBody>
          <a:bodyPr/>
          <a:lstStyle/>
          <a:p>
            <a:endParaRPr lang="fr-FR" dirty="0">
              <a:latin typeface="Arial" panose="020B0604020202020204" pitchFamily="34" charset="0"/>
              <a:cs typeface="Arial" panose="020B0604020202020204" pitchFamily="34" charset="0"/>
            </a:endParaRPr>
          </a:p>
          <a:p>
            <a:endParaRPr lang="fr-FR" sz="1800" dirty="0"/>
          </a:p>
        </p:txBody>
      </p:sp>
      <p:sp>
        <p:nvSpPr>
          <p:cNvPr id="8" name="ZoneTexte 7"/>
          <p:cNvSpPr txBox="1"/>
          <p:nvPr/>
        </p:nvSpPr>
        <p:spPr>
          <a:xfrm>
            <a:off x="1524000" y="848140"/>
            <a:ext cx="9024730" cy="5293757"/>
          </a:xfrm>
          <a:prstGeom prst="rect">
            <a:avLst/>
          </a:prstGeom>
          <a:noFill/>
        </p:spPr>
        <p:txBody>
          <a:bodyPr wrap="square" rtlCol="0">
            <a:spAutoFit/>
          </a:bodyPr>
          <a:lstStyle/>
          <a:p>
            <a:pPr marL="171446" indent="-171446" algn="just">
              <a:buFont typeface="Wingdings" panose="05000000000000000000" pitchFamily="2" charset="2"/>
              <a:buChar char="Ø"/>
            </a:pPr>
            <a:r>
              <a:rPr lang="fr-FR" sz="1400" b="1" u="sng" dirty="0"/>
              <a:t>Fixer le cadre pédagogique de l’école laïque en réunion de rentrée</a:t>
            </a:r>
            <a:endParaRPr lang="fr-FR" sz="1200" b="1" u="sng" dirty="0"/>
          </a:p>
          <a:p>
            <a:pPr algn="just"/>
            <a:endParaRPr lang="fr-FR" sz="1200" b="1" u="sng" dirty="0"/>
          </a:p>
          <a:p>
            <a:pPr marL="171446" indent="-171446" algn="just">
              <a:spcAft>
                <a:spcPts val="600"/>
              </a:spcAft>
              <a:buFont typeface="Arial" panose="020B0604020202020204" pitchFamily="34" charset="0"/>
              <a:buChar char="•"/>
            </a:pPr>
            <a:r>
              <a:rPr lang="fr-FR" sz="1300" dirty="0"/>
              <a:t>Rappel des textes, du cadre réglementaire et pédagogique, et de la charte de la laïcité ;</a:t>
            </a:r>
          </a:p>
          <a:p>
            <a:pPr marL="171446" indent="-171446" algn="just">
              <a:spcAft>
                <a:spcPts val="600"/>
              </a:spcAft>
              <a:buFont typeface="Arial" panose="020B0604020202020204" pitchFamily="34" charset="0"/>
              <a:buChar char="•"/>
            </a:pPr>
            <a:r>
              <a:rPr lang="fr-FR" sz="1300" dirty="0"/>
              <a:t>Communiquer sur les contenus pédagogiques avec les parents d’élèves : choix des œuvres littéraires, des chants et des comptines pour la maternelle, EAC, EMC, sciences ; </a:t>
            </a:r>
          </a:p>
          <a:p>
            <a:pPr marL="171446" indent="-171446" algn="just">
              <a:spcAft>
                <a:spcPts val="600"/>
              </a:spcAft>
              <a:buFont typeface="Arial" panose="020B0604020202020204" pitchFamily="34" charset="0"/>
              <a:buChar char="•"/>
            </a:pPr>
            <a:endParaRPr lang="fr-FR" sz="1300" dirty="0"/>
          </a:p>
          <a:p>
            <a:pPr marL="285744" indent="-285744" algn="just">
              <a:spcAft>
                <a:spcPts val="600"/>
              </a:spcAft>
              <a:buFont typeface="Wingdings" panose="05000000000000000000" pitchFamily="2" charset="2"/>
              <a:buChar char="Ø"/>
            </a:pPr>
            <a:r>
              <a:rPr lang="fr-FR" sz="1300" b="1" u="sng" dirty="0"/>
              <a:t>Construire une stratégie globale de communication de la Petite section au CM2 ;</a:t>
            </a:r>
          </a:p>
          <a:p>
            <a:pPr algn="just">
              <a:spcAft>
                <a:spcPts val="600"/>
              </a:spcAft>
            </a:pPr>
            <a:endParaRPr lang="fr-FR" sz="1300" dirty="0"/>
          </a:p>
          <a:p>
            <a:pPr marL="285744" indent="-285744" algn="just">
              <a:spcAft>
                <a:spcPts val="600"/>
              </a:spcAft>
              <a:buFont typeface="Wingdings" panose="05000000000000000000" pitchFamily="2" charset="2"/>
              <a:buChar char="Ø"/>
            </a:pPr>
            <a:r>
              <a:rPr lang="fr-FR" sz="1300" b="1" u="sng" dirty="0"/>
              <a:t>Améliorer la communication avec les parents d’élèves </a:t>
            </a:r>
          </a:p>
          <a:p>
            <a:pPr marL="285744" indent="-285744" algn="just">
              <a:spcAft>
                <a:spcPts val="600"/>
              </a:spcAft>
              <a:buFont typeface="Arial" panose="020B0604020202020204" pitchFamily="34" charset="0"/>
              <a:buChar char="•"/>
            </a:pPr>
            <a:r>
              <a:rPr lang="fr-FR" sz="1300" dirty="0"/>
              <a:t>Avant la rentrée, au quotidien, sur des événements et projets d’activité</a:t>
            </a:r>
          </a:p>
          <a:p>
            <a:pPr marL="285744" indent="-285744" algn="just">
              <a:spcAft>
                <a:spcPts val="600"/>
              </a:spcAft>
              <a:buFont typeface="Arial" panose="020B0604020202020204" pitchFamily="34" charset="0"/>
              <a:buChar char="•"/>
            </a:pPr>
            <a:endParaRPr lang="fr-FR" sz="1300" dirty="0"/>
          </a:p>
          <a:p>
            <a:pPr marL="285744" indent="-285744" algn="just">
              <a:spcAft>
                <a:spcPts val="600"/>
              </a:spcAft>
              <a:buFont typeface="Wingdings" panose="05000000000000000000" pitchFamily="2" charset="2"/>
              <a:buChar char="Ø"/>
            </a:pPr>
            <a:r>
              <a:rPr lang="fr-FR" sz="1300" b="1" u="sng" dirty="0"/>
              <a:t>Investir toutes les instances pour favoriser les échanges </a:t>
            </a:r>
          </a:p>
          <a:p>
            <a:pPr marL="285744" indent="-285744" algn="just">
              <a:spcAft>
                <a:spcPts val="600"/>
              </a:spcAft>
              <a:buFont typeface="Arial" panose="020B0604020202020204" pitchFamily="34" charset="0"/>
              <a:buChar char="•"/>
            </a:pPr>
            <a:r>
              <a:rPr lang="fr-FR" sz="1300" dirty="0"/>
              <a:t>Ateliers parents autour de ces questions (ou café parents) ; </a:t>
            </a:r>
          </a:p>
          <a:p>
            <a:pPr marL="285744" indent="-285744" algn="just">
              <a:spcAft>
                <a:spcPts val="600"/>
              </a:spcAft>
              <a:buFont typeface="Arial" panose="020B0604020202020204" pitchFamily="34" charset="0"/>
              <a:buChar char="•"/>
            </a:pPr>
            <a:r>
              <a:rPr lang="fr-FR" sz="1300" dirty="0"/>
              <a:t>Implication des associations des parents d’élèves ;</a:t>
            </a:r>
          </a:p>
          <a:p>
            <a:pPr marL="285744" indent="-285744" algn="just">
              <a:spcAft>
                <a:spcPts val="600"/>
              </a:spcAft>
              <a:buFont typeface="Arial" panose="020B0604020202020204" pitchFamily="34" charset="0"/>
              <a:buChar char="•"/>
            </a:pPr>
            <a:r>
              <a:rPr lang="fr-FR" sz="1300" dirty="0"/>
              <a:t>Présenter aux parents les productions des élèves dans le cadre des projets pédagogiques</a:t>
            </a:r>
          </a:p>
          <a:p>
            <a:pPr marL="285744" indent="-285744" algn="just">
              <a:spcAft>
                <a:spcPts val="600"/>
              </a:spcAft>
              <a:buFont typeface="Arial" panose="020B0604020202020204" pitchFamily="34" charset="0"/>
              <a:buChar char="•"/>
            </a:pPr>
            <a:endParaRPr lang="fr-FR" sz="1300" dirty="0"/>
          </a:p>
          <a:p>
            <a:pPr algn="just">
              <a:spcAft>
                <a:spcPts val="600"/>
              </a:spcAft>
            </a:pPr>
            <a:r>
              <a:rPr lang="fr-FR" sz="1300" i="1" dirty="0"/>
              <a:t>Référence</a:t>
            </a:r>
            <a:r>
              <a:rPr lang="fr-FR" sz="1300" dirty="0"/>
              <a:t> : Comment parler de la laïcité aux parents, Mallette des parents, education.gouv.fr</a:t>
            </a:r>
          </a:p>
          <a:p>
            <a:pPr algn="just">
              <a:spcAft>
                <a:spcPts val="600"/>
              </a:spcAft>
            </a:pPr>
            <a:r>
              <a:rPr lang="fr-FR" sz="1300" dirty="0"/>
              <a:t> </a:t>
            </a:r>
            <a:r>
              <a:rPr lang="fr-FR" sz="1300" dirty="0">
                <a:hlinkClick r:id="rId3"/>
              </a:rPr>
              <a:t>https://mallettedesparents.education.gouv.fr/professionnels/ID199/comment-parler-de-la-laicite-aux-parents</a:t>
            </a:r>
            <a:endParaRPr lang="fr-FR" sz="1300" dirty="0"/>
          </a:p>
          <a:p>
            <a:pPr marL="285744" indent="-285744" algn="just">
              <a:spcAft>
                <a:spcPts val="600"/>
              </a:spcAft>
              <a:buFont typeface="Wingdings" panose="05000000000000000000" pitchFamily="2" charset="2"/>
              <a:buChar char="Ø"/>
            </a:pPr>
            <a:endParaRPr lang="fr-FR" sz="1300" dirty="0"/>
          </a:p>
          <a:p>
            <a:pPr marL="171446" indent="-171446" algn="just">
              <a:buFontTx/>
              <a:buChar char="-"/>
            </a:pPr>
            <a:endParaRPr lang="fr-FR" sz="1100" dirty="0"/>
          </a:p>
        </p:txBody>
      </p:sp>
    </p:spTree>
    <p:extLst>
      <p:ext uri="{BB962C8B-B14F-4D97-AF65-F5344CB8AC3E}">
        <p14:creationId xmlns:p14="http://schemas.microsoft.com/office/powerpoint/2010/main" val="344182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64145"/>
            <a:ext cx="12191999" cy="365759"/>
          </a:xfrm>
        </p:spPr>
        <p:txBody>
          <a:bodyPr>
            <a:noAutofit/>
          </a:bodyPr>
          <a:lstStyle/>
          <a:p>
            <a:pPr algn="ctr"/>
            <a:r>
              <a:rPr lang="fr-FR" sz="2400" dirty="0">
                <a:latin typeface="+mn-lt"/>
              </a:rPr>
              <a:t>S’appuyer sur la charte de la laïcité</a:t>
            </a:r>
          </a:p>
        </p:txBody>
      </p:sp>
      <p:sp>
        <p:nvSpPr>
          <p:cNvPr id="6" name="Espace réservé du contenu 5"/>
          <p:cNvSpPr>
            <a:spLocks noGrp="1"/>
          </p:cNvSpPr>
          <p:nvPr>
            <p:ph sz="quarter" idx="14"/>
          </p:nvPr>
        </p:nvSpPr>
        <p:spPr>
          <a:xfrm>
            <a:off x="1883998" y="1491917"/>
            <a:ext cx="5521039" cy="4995511"/>
          </a:xfrm>
        </p:spPr>
        <p:txBody>
          <a:bodyPr/>
          <a:lstStyle/>
          <a:p>
            <a:pPr marL="537731" lvl="1" indent="-285744" algn="just">
              <a:buFont typeface="Wingdings" panose="05000000000000000000" pitchFamily="2" charset="2"/>
              <a:buChar char="Ø"/>
            </a:pPr>
            <a:r>
              <a:rPr lang="fr-FR" sz="1300" b="1" u="sng" dirty="0"/>
              <a:t>Adopter une communication positive sur la laïcité et balayer les idées reçues </a:t>
            </a:r>
          </a:p>
          <a:p>
            <a:pPr marL="423433" lvl="1" indent="-171446" algn="just">
              <a:buFontTx/>
              <a:buChar char="-"/>
            </a:pPr>
            <a:r>
              <a:rPr lang="fr-FR" sz="1300" dirty="0"/>
              <a:t>L’école est un espace où s’exerce l’intérêt général ; l’intérêt général n’est pas la somme des intérêts particuliers.</a:t>
            </a:r>
          </a:p>
          <a:p>
            <a:pPr marL="423433" lvl="1" indent="-171446" algn="just">
              <a:buFontTx/>
              <a:buChar char="-"/>
            </a:pPr>
            <a:r>
              <a:rPr lang="fr-FR" sz="1300" dirty="0"/>
              <a:t>En tant que service public ouvert à tous, l’école de la République est indépendante des pressions politiques, religieuses ou commerciales, et les personnels qui y interviennent sont impartiaux.</a:t>
            </a:r>
            <a:endParaRPr lang="fr-FR" sz="1400" dirty="0">
              <a:solidFill>
                <a:srgbClr val="FF0000"/>
              </a:solidFill>
            </a:endParaRPr>
          </a:p>
          <a:p>
            <a:pPr marL="2285886" lvl="5" indent="0">
              <a:buNone/>
            </a:pPr>
            <a:r>
              <a:rPr lang="fr-FR" sz="1400" b="1" dirty="0"/>
              <a:t>L</a:t>
            </a:r>
            <a:r>
              <a:rPr lang="fr-FR" sz="1400" dirty="0"/>
              <a:t>iberté </a:t>
            </a:r>
          </a:p>
          <a:p>
            <a:pPr marL="2285886" lvl="5" indent="0">
              <a:buNone/>
            </a:pPr>
            <a:r>
              <a:rPr lang="fr-FR" sz="1400" b="1" dirty="0"/>
              <a:t>A</a:t>
            </a:r>
            <a:r>
              <a:rPr lang="fr-FR" sz="1400" dirty="0"/>
              <a:t>utonomie </a:t>
            </a:r>
          </a:p>
          <a:p>
            <a:pPr marL="2285886" lvl="5" indent="0">
              <a:buNone/>
            </a:pPr>
            <a:r>
              <a:rPr lang="fr-FR" sz="1400" b="1" dirty="0"/>
              <a:t>I</a:t>
            </a:r>
            <a:r>
              <a:rPr lang="fr-FR" sz="1400" dirty="0"/>
              <a:t>ndépendance </a:t>
            </a:r>
          </a:p>
          <a:p>
            <a:pPr marL="2285886" lvl="5" indent="0">
              <a:buNone/>
            </a:pPr>
            <a:r>
              <a:rPr lang="fr-FR" sz="1400" b="1" dirty="0"/>
              <a:t>C</a:t>
            </a:r>
            <a:r>
              <a:rPr lang="fr-FR" sz="1400" dirty="0"/>
              <a:t>ommun </a:t>
            </a:r>
          </a:p>
          <a:p>
            <a:pPr marL="2285886" lvl="5" indent="0">
              <a:buNone/>
            </a:pPr>
            <a:r>
              <a:rPr lang="fr-FR" sz="1400" b="1" dirty="0"/>
              <a:t>I</a:t>
            </a:r>
            <a:r>
              <a:rPr lang="fr-FR" sz="1400" dirty="0"/>
              <a:t>mpartialité </a:t>
            </a:r>
          </a:p>
          <a:p>
            <a:pPr marL="2285886" lvl="5" indent="0">
              <a:buNone/>
            </a:pPr>
            <a:r>
              <a:rPr lang="fr-FR" sz="1400" b="1" dirty="0"/>
              <a:t>T</a:t>
            </a:r>
            <a:r>
              <a:rPr lang="fr-FR" sz="1400" dirty="0"/>
              <a:t>olérance </a:t>
            </a:r>
          </a:p>
          <a:p>
            <a:pPr marL="2285886" lvl="5" indent="0">
              <a:buNone/>
            </a:pPr>
            <a:r>
              <a:rPr lang="fr-FR" sz="1400" b="1" dirty="0"/>
              <a:t>E</a:t>
            </a:r>
            <a:r>
              <a:rPr lang="fr-FR" sz="1400" dirty="0"/>
              <a:t>galité</a:t>
            </a:r>
          </a:p>
          <a:p>
            <a:pPr marL="423433" lvl="1" indent="-171446" algn="just">
              <a:buFontTx/>
              <a:buChar char="-"/>
            </a:pPr>
            <a:r>
              <a:rPr lang="fr-FR" sz="1300" dirty="0"/>
              <a:t>Rassembler parents, élèves et enseignants autour de la charte de la laïcité, par exemple pour la journée du 9 décembre</a:t>
            </a:r>
          </a:p>
          <a:p>
            <a:pPr marL="423433" lvl="1" indent="-171446" algn="just">
              <a:buFontTx/>
              <a:buChar char="-"/>
            </a:pPr>
            <a:endParaRPr lang="fr-FR" sz="1300" dirty="0">
              <a:hlinkClick r:id="rId2" tooltip="ensel014_annexe1 (PDF-112.83 Ko-Nouvelle fenêtre)"/>
            </a:endParaRPr>
          </a:p>
        </p:txBody>
      </p:sp>
      <p:pic>
        <p:nvPicPr>
          <p:cNvPr id="5" name="Image 4"/>
          <p:cNvPicPr>
            <a:picLocks noChangeAspect="1"/>
          </p:cNvPicPr>
          <p:nvPr/>
        </p:nvPicPr>
        <p:blipFill>
          <a:blip r:embed="rId3"/>
          <a:stretch>
            <a:fillRect/>
          </a:stretch>
        </p:blipFill>
        <p:spPr>
          <a:xfrm>
            <a:off x="7506593" y="1530418"/>
            <a:ext cx="3057595" cy="4321743"/>
          </a:xfrm>
          <a:prstGeom prst="rect">
            <a:avLst/>
          </a:prstGeom>
        </p:spPr>
      </p:pic>
    </p:spTree>
    <p:extLst>
      <p:ext uri="{BB962C8B-B14F-4D97-AF65-F5344CB8AC3E}">
        <p14:creationId xmlns:p14="http://schemas.microsoft.com/office/powerpoint/2010/main" val="264696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6253"/>
            <a:ext cx="12192001" cy="875899"/>
          </a:xfrm>
        </p:spPr>
        <p:txBody>
          <a:bodyPr/>
          <a:lstStyle/>
          <a:p>
            <a:pPr algn="ctr"/>
            <a:br>
              <a:rPr lang="fr-FR" sz="1600" cap="all" dirty="0"/>
            </a:br>
            <a:r>
              <a:rPr lang="fr-FR" sz="2400" dirty="0">
                <a:latin typeface="+mn-lt"/>
              </a:rPr>
              <a:t>Écouter l’élève et sa famille, rappeler la  loi.</a:t>
            </a:r>
          </a:p>
        </p:txBody>
      </p:sp>
      <p:sp>
        <p:nvSpPr>
          <p:cNvPr id="6" name="Espace réservé du contenu 5"/>
          <p:cNvSpPr>
            <a:spLocks noGrp="1"/>
          </p:cNvSpPr>
          <p:nvPr>
            <p:ph sz="quarter" idx="14"/>
          </p:nvPr>
        </p:nvSpPr>
        <p:spPr>
          <a:xfrm>
            <a:off x="1884001" y="1556793"/>
            <a:ext cx="8424000" cy="4815132"/>
          </a:xfrm>
        </p:spPr>
        <p:txBody>
          <a:bodyPr>
            <a:normAutofit lnSpcReduction="10000"/>
          </a:bodyPr>
          <a:lstStyle/>
          <a:p>
            <a:pPr marL="537731" lvl="1" indent="-285744" algn="just">
              <a:spcAft>
                <a:spcPts val="1200"/>
              </a:spcAft>
              <a:buFont typeface="Wingdings" panose="05000000000000000000" pitchFamily="2" charset="2"/>
              <a:buChar char="Ø"/>
            </a:pPr>
            <a:r>
              <a:rPr lang="fr-FR" sz="1400" b="1" u="sng" dirty="0"/>
              <a:t>Conseils pour la conduite du dialogue </a:t>
            </a:r>
          </a:p>
          <a:p>
            <a:pPr marL="603425" lvl="2" indent="-285744" algn="just">
              <a:lnSpc>
                <a:spcPct val="150000"/>
              </a:lnSpc>
            </a:pPr>
            <a:r>
              <a:rPr lang="fr-FR" sz="1300" dirty="0"/>
              <a:t>Engager le dialogue avec l’élève et avec ses parents</a:t>
            </a:r>
          </a:p>
          <a:p>
            <a:pPr marL="603425" lvl="2" indent="-285744" algn="just">
              <a:lnSpc>
                <a:spcPct val="150000"/>
              </a:lnSpc>
            </a:pPr>
            <a:r>
              <a:rPr lang="fr-FR" sz="1300" dirty="0"/>
              <a:t>Garantir la place de l'expression des parents</a:t>
            </a:r>
          </a:p>
          <a:p>
            <a:pPr marL="603425" lvl="2" indent="-285744" algn="just">
              <a:lnSpc>
                <a:spcPct val="150000"/>
              </a:lnSpc>
            </a:pPr>
            <a:r>
              <a:rPr lang="fr-FR" sz="1300" dirty="0"/>
              <a:t>L’école doit dire le droit : ce n’est pas une négociation entre des parties </a:t>
            </a:r>
          </a:p>
          <a:p>
            <a:pPr marL="603425" lvl="2" indent="-285744" algn="just">
              <a:lnSpc>
                <a:spcPct val="150000"/>
              </a:lnSpc>
            </a:pPr>
            <a:r>
              <a:rPr lang="fr-FR" sz="1300" dirty="0"/>
              <a:t>Le  dialogue vise à rappeler la loi, le sens de son application, son enjeu éducatif </a:t>
            </a:r>
          </a:p>
          <a:p>
            <a:pPr marL="603425" lvl="2" indent="-285744" algn="just">
              <a:lnSpc>
                <a:spcPct val="150000"/>
              </a:lnSpc>
            </a:pPr>
            <a:r>
              <a:rPr lang="fr-FR" sz="1300" dirty="0"/>
              <a:t>Conduire une action concertée avec respect et patience</a:t>
            </a:r>
            <a:endParaRPr lang="fr-FR" dirty="0"/>
          </a:p>
          <a:p>
            <a:pPr marL="537731" lvl="1" indent="-285744" algn="just">
              <a:spcAft>
                <a:spcPts val="1200"/>
              </a:spcAft>
              <a:buFont typeface="Wingdings" panose="05000000000000000000" pitchFamily="2" charset="2"/>
              <a:buChar char="Ø"/>
            </a:pPr>
            <a:r>
              <a:rPr lang="fr-FR" sz="1400" b="1" u="sng" dirty="0"/>
              <a:t>Quelques éléments à clarifier quelle que soit la situation </a:t>
            </a:r>
          </a:p>
          <a:p>
            <a:pPr marL="717722" lvl="2" indent="-285744" algn="just">
              <a:lnSpc>
                <a:spcPct val="150000"/>
              </a:lnSpc>
              <a:spcAft>
                <a:spcPts val="0"/>
              </a:spcAft>
            </a:pPr>
            <a:r>
              <a:rPr lang="fr-FR" sz="1300" dirty="0"/>
              <a:t>Le directeur d’école rappelle le champ d’application de la loi </a:t>
            </a:r>
          </a:p>
          <a:p>
            <a:pPr marL="717722" lvl="2" indent="-285744" algn="just">
              <a:lnSpc>
                <a:spcPct val="150000"/>
              </a:lnSpc>
              <a:spcAft>
                <a:spcPts val="0"/>
              </a:spcAft>
            </a:pPr>
            <a:r>
              <a:rPr lang="fr-FR" sz="1300" dirty="0"/>
              <a:t>Le caractère protecteur de la laïcité à l’école vis-à-vis de tout prosélytisme – article L.141-5-2 du code de l’éducation</a:t>
            </a:r>
          </a:p>
          <a:p>
            <a:pPr marL="717722" lvl="2" indent="-285744" algn="just">
              <a:lnSpc>
                <a:spcPct val="150000"/>
              </a:lnSpc>
              <a:spcAft>
                <a:spcPts val="0"/>
              </a:spcAft>
            </a:pPr>
            <a:r>
              <a:rPr lang="fr-FR" sz="1300" dirty="0"/>
              <a:t>L’enjeu d’égalité rappelé à l’article 4 de la charte de la laïcité :  </a:t>
            </a:r>
            <a:r>
              <a:rPr lang="fr-FR" sz="1200" i="1" dirty="0"/>
              <a:t>« La laïcité permet l'exercice de la citoyenneté, en conciliant la liberté de chacun avec l'égalité et la fraternité de tous dans le souci de l'intérêt général »</a:t>
            </a:r>
            <a:endParaRPr lang="fr-FR" sz="1200" dirty="0"/>
          </a:p>
          <a:p>
            <a:pPr marL="717722" lvl="2" indent="-285744" algn="just">
              <a:lnSpc>
                <a:spcPct val="150000"/>
              </a:lnSpc>
              <a:spcAft>
                <a:spcPts val="0"/>
              </a:spcAft>
            </a:pPr>
            <a:r>
              <a:rPr lang="fr-FR" sz="1300" dirty="0"/>
              <a:t>Expliciter le fait que cette situation est traitée comme toutes les autres afin de désamorcer le soupçon de partialité (principe de généralité de la loi)</a:t>
            </a:r>
            <a:endParaRPr lang="fr-FR" sz="1300" dirty="0">
              <a:hlinkClick r:id="rId3" tooltip="ensel014_annexe1 (PDF-112.83 Ko-Nouvelle fenêtre)"/>
            </a:endParaRPr>
          </a:p>
          <a:p>
            <a:pPr marL="717722" lvl="2" indent="-285744" algn="just">
              <a:lnSpc>
                <a:spcPct val="150000"/>
              </a:lnSpc>
              <a:spcAft>
                <a:spcPts val="0"/>
              </a:spcAft>
            </a:pPr>
            <a:endParaRPr lang="fr-FR" sz="1400" dirty="0">
              <a:hlinkClick r:id="rId3" tooltip="ensel014_annexe1 (PDF-112.83 Ko-Nouvelle fenêtre)"/>
            </a:endParaRPr>
          </a:p>
          <a:p>
            <a:pPr marL="171446" indent="-171446" algn="just">
              <a:spcAft>
                <a:spcPts val="600"/>
              </a:spcAft>
              <a:buFont typeface="Arial" panose="020B0604020202020204" pitchFamily="34" charset="0"/>
              <a:buChar char="•"/>
            </a:pPr>
            <a:endParaRPr lang="fr-FR" dirty="0"/>
          </a:p>
          <a:p>
            <a:pPr marL="171446" indent="-171446" algn="just">
              <a:spcAft>
                <a:spcPts val="600"/>
              </a:spcAft>
              <a:buFont typeface="Arial" panose="020B0604020202020204" pitchFamily="34" charset="0"/>
              <a:buChar char="•"/>
            </a:pPr>
            <a:endParaRPr lang="fr-FR" dirty="0"/>
          </a:p>
        </p:txBody>
      </p:sp>
    </p:spTree>
    <p:extLst>
      <p:ext uri="{BB962C8B-B14F-4D97-AF65-F5344CB8AC3E}">
        <p14:creationId xmlns:p14="http://schemas.microsoft.com/office/powerpoint/2010/main" val="108787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65389"/>
          </a:xfrm>
        </p:spPr>
        <p:txBody>
          <a:bodyPr>
            <a:normAutofit/>
          </a:bodyPr>
          <a:lstStyle/>
          <a:p>
            <a:r>
              <a:rPr lang="fr-FR" sz="2800" dirty="0">
                <a:solidFill>
                  <a:srgbClr val="FF0000"/>
                </a:solidFill>
                <a:latin typeface="Marianne" panose="02000000000000000000" pitchFamily="50" charset="0"/>
              </a:rPr>
              <a:t>Références institutionnelles </a:t>
            </a:r>
          </a:p>
        </p:txBody>
      </p:sp>
      <p:sp>
        <p:nvSpPr>
          <p:cNvPr id="3" name="Espace réservé du contenu 2"/>
          <p:cNvSpPr>
            <a:spLocks noGrp="1"/>
          </p:cNvSpPr>
          <p:nvPr>
            <p:ph idx="1"/>
          </p:nvPr>
        </p:nvSpPr>
        <p:spPr>
          <a:xfrm>
            <a:off x="838200" y="1030514"/>
            <a:ext cx="10515600" cy="5827486"/>
          </a:xfrm>
        </p:spPr>
        <p:txBody>
          <a:bodyPr>
            <a:normAutofit fontScale="92500"/>
          </a:bodyPr>
          <a:lstStyle/>
          <a:p>
            <a:pPr lvl="0"/>
            <a:r>
              <a:rPr lang="fr-FR" u="sng" dirty="0">
                <a:solidFill>
                  <a:srgbClr val="0070C0"/>
                </a:solidFill>
                <a:hlinkClick r:id="rId3"/>
              </a:rPr>
              <a:t>La circulaire sur le rôle et la place des parents à l’école du 25 août 2006</a:t>
            </a:r>
            <a:r>
              <a:rPr lang="fr-FR" dirty="0">
                <a:solidFill>
                  <a:srgbClr val="0070C0"/>
                </a:solidFill>
              </a:rPr>
              <a:t> </a:t>
            </a:r>
            <a:r>
              <a:rPr lang="fr-FR" dirty="0"/>
              <a:t>(</a:t>
            </a:r>
            <a:r>
              <a:rPr lang="fr-FR" dirty="0">
                <a:sym typeface="Symbol" panose="05050102010706020507" pitchFamily="18" charset="2"/>
              </a:rPr>
              <a:t></a:t>
            </a:r>
            <a:r>
              <a:rPr lang="fr-FR" dirty="0"/>
              <a:t> la réunion de rentrée de l’école)</a:t>
            </a:r>
          </a:p>
          <a:p>
            <a:pPr lvl="0"/>
            <a:r>
              <a:rPr lang="fr-FR" u="sng" dirty="0">
                <a:solidFill>
                  <a:srgbClr val="0070C0"/>
                </a:solidFill>
                <a:hlinkClick r:id="rId4"/>
              </a:rPr>
              <a:t>L’arrêté du 13 mai 1985 relatif au conseil d’école</a:t>
            </a:r>
            <a:endParaRPr lang="fr-FR" u="sng" dirty="0">
              <a:solidFill>
                <a:srgbClr val="0070C0"/>
              </a:solidFill>
            </a:endParaRPr>
          </a:p>
          <a:p>
            <a:r>
              <a:rPr lang="fr-FR" u="sng" dirty="0">
                <a:solidFill>
                  <a:srgbClr val="0070C0"/>
                </a:solidFill>
                <a:hlinkClick r:id="rId5"/>
              </a:rPr>
              <a:t>Les ressources </a:t>
            </a:r>
            <a:r>
              <a:rPr lang="fr-FR" u="sng" dirty="0" err="1">
                <a:solidFill>
                  <a:srgbClr val="0070C0"/>
                </a:solidFill>
                <a:hlinkClick r:id="rId5"/>
              </a:rPr>
              <a:t>éduscol</a:t>
            </a:r>
            <a:r>
              <a:rPr lang="fr-FR" u="sng" dirty="0">
                <a:solidFill>
                  <a:srgbClr val="0070C0"/>
                </a:solidFill>
                <a:hlinkClick r:id="rId5"/>
              </a:rPr>
              <a:t> sur le conseil d’école et les autres instances de l’école </a:t>
            </a:r>
            <a:endParaRPr lang="fr-FR" dirty="0">
              <a:solidFill>
                <a:srgbClr val="0070C0"/>
              </a:solidFill>
            </a:endParaRPr>
          </a:p>
          <a:p>
            <a:pPr lvl="0"/>
            <a:r>
              <a:rPr lang="fr-FR" u="sng" dirty="0">
                <a:hlinkClick r:id="rId6"/>
              </a:rPr>
              <a:t>Le BO n°33 du 12 septembre 2013 relatif à la Charte de la laïcité à l’École</a:t>
            </a:r>
            <a:endParaRPr lang="fr-FR" dirty="0"/>
          </a:p>
          <a:p>
            <a:pPr lvl="0"/>
            <a:r>
              <a:rPr lang="fr-FR" dirty="0"/>
              <a:t>Le </a:t>
            </a:r>
            <a:r>
              <a:rPr lang="fr-FR" dirty="0" err="1"/>
              <a:t>vademecum</a:t>
            </a:r>
            <a:r>
              <a:rPr lang="fr-FR" dirty="0"/>
              <a:t> </a:t>
            </a:r>
            <a:r>
              <a:rPr lang="fr-FR" i="1" u="sng" dirty="0">
                <a:hlinkClick r:id="rId7"/>
              </a:rPr>
              <a:t>La laïcité à l’école</a:t>
            </a:r>
            <a:r>
              <a:rPr lang="fr-FR" i="1" dirty="0">
                <a:hlinkClick r:id="rId7"/>
              </a:rPr>
              <a:t> </a:t>
            </a:r>
            <a:r>
              <a:rPr lang="fr-FR" i="1" dirty="0"/>
              <a:t> - version </a:t>
            </a:r>
            <a:r>
              <a:rPr lang="fr-FR" i="1"/>
              <a:t>décembre 2023 </a:t>
            </a:r>
            <a:endParaRPr lang="fr-FR" i="1" dirty="0"/>
          </a:p>
          <a:p>
            <a:pPr lvl="0"/>
            <a:r>
              <a:rPr lang="fr-FR" u="sng" dirty="0">
                <a:hlinkClick r:id="rId8"/>
              </a:rPr>
              <a:t>Les ressources </a:t>
            </a:r>
            <a:r>
              <a:rPr lang="fr-FR" u="sng" dirty="0" err="1">
                <a:hlinkClick r:id="rId8"/>
              </a:rPr>
              <a:t>éduscol</a:t>
            </a:r>
            <a:r>
              <a:rPr lang="fr-FR" u="sng" dirty="0">
                <a:hlinkClick r:id="rId8"/>
              </a:rPr>
              <a:t> sur la laïcité</a:t>
            </a:r>
            <a:endParaRPr lang="fr-FR" u="sng" dirty="0"/>
          </a:p>
          <a:p>
            <a:pPr lvl="0"/>
            <a:r>
              <a:rPr lang="fr-FR" u="sng" dirty="0">
                <a:hlinkClick r:id="rId9"/>
              </a:rPr>
              <a:t>Les ressources </a:t>
            </a:r>
            <a:r>
              <a:rPr lang="fr-FR" u="sng" dirty="0" err="1">
                <a:hlinkClick r:id="rId9"/>
              </a:rPr>
              <a:t>éduscol</a:t>
            </a:r>
            <a:r>
              <a:rPr lang="fr-FR" u="sng" dirty="0">
                <a:hlinkClick r:id="rId9"/>
              </a:rPr>
              <a:t> sur les valeurs de la République</a:t>
            </a:r>
            <a:endParaRPr lang="fr-FR" u="sng" dirty="0"/>
          </a:p>
          <a:p>
            <a:pPr lvl="0"/>
            <a:r>
              <a:rPr lang="fr-FR" u="sng" dirty="0">
                <a:solidFill>
                  <a:srgbClr val="0070C0"/>
                </a:solidFill>
                <a:hlinkClick r:id="rId10"/>
              </a:rPr>
              <a:t>La page dédiée à la laïcité pour les parents d’élèves (mallette des parents)</a:t>
            </a:r>
            <a:endParaRPr lang="fr-FR" u="sng" dirty="0">
              <a:solidFill>
                <a:srgbClr val="0070C0"/>
              </a:solidFill>
            </a:endParaRPr>
          </a:p>
          <a:p>
            <a:pPr lvl="0" fontAlgn="base"/>
            <a:r>
              <a:rPr lang="fr-FR" u="sng" dirty="0">
                <a:hlinkClick r:id="rId11"/>
              </a:rPr>
              <a:t>Rapport </a:t>
            </a:r>
            <a:r>
              <a:rPr lang="fr-FR" u="sng" dirty="0" err="1">
                <a:hlinkClick r:id="rId11"/>
              </a:rPr>
              <a:t>Obin</a:t>
            </a:r>
            <a:r>
              <a:rPr lang="fr-FR" u="sng" dirty="0">
                <a:hlinkClick r:id="rId11"/>
              </a:rPr>
              <a:t> du 18 mai 2021</a:t>
            </a:r>
            <a:r>
              <a:rPr lang="fr-FR" dirty="0"/>
              <a:t> sur la formation des personnels de l’Education nationale à la laïcité et aux valeurs de la République</a:t>
            </a:r>
          </a:p>
          <a:p>
            <a:endParaRPr lang="fr-FR" dirty="0"/>
          </a:p>
        </p:txBody>
      </p:sp>
    </p:spTree>
    <p:extLst>
      <p:ext uri="{BB962C8B-B14F-4D97-AF65-F5344CB8AC3E}">
        <p14:creationId xmlns:p14="http://schemas.microsoft.com/office/powerpoint/2010/main" val="111741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6A391-E5C1-46F4-8588-51EF29F18C96}"/>
              </a:ext>
            </a:extLst>
          </p:cNvPr>
          <p:cNvSpPr>
            <a:spLocks noGrp="1"/>
          </p:cNvSpPr>
          <p:nvPr>
            <p:ph type="title"/>
          </p:nvPr>
        </p:nvSpPr>
        <p:spPr/>
        <p:txBody>
          <a:bodyPr/>
          <a:lstStyle/>
          <a:p>
            <a:r>
              <a:rPr lang="fr-FR" b="1" dirty="0"/>
              <a:t>Écoles de Buc</a:t>
            </a:r>
          </a:p>
        </p:txBody>
      </p:sp>
      <p:graphicFrame>
        <p:nvGraphicFramePr>
          <p:cNvPr id="4" name="Espace réservé du contenu 3">
            <a:extLst>
              <a:ext uri="{FF2B5EF4-FFF2-40B4-BE49-F238E27FC236}">
                <a16:creationId xmlns:a16="http://schemas.microsoft.com/office/drawing/2014/main" id="{0985471D-A470-459F-81BA-E7E25BAA05EC}"/>
              </a:ext>
            </a:extLst>
          </p:cNvPr>
          <p:cNvGraphicFramePr>
            <a:graphicFrameLocks noGrp="1"/>
          </p:cNvGraphicFramePr>
          <p:nvPr>
            <p:ph idx="1"/>
            <p:extLst>
              <p:ext uri="{D42A27DB-BD31-4B8C-83A1-F6EECF244321}">
                <p14:modId xmlns:p14="http://schemas.microsoft.com/office/powerpoint/2010/main" val="4163893130"/>
              </p:ext>
            </p:extLst>
          </p:nvPr>
        </p:nvGraphicFramePr>
        <p:xfrm>
          <a:off x="838200" y="1825625"/>
          <a:ext cx="10515600" cy="1010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426056508"/>
                    </a:ext>
                  </a:extLst>
                </a:gridCol>
                <a:gridCol w="3505200">
                  <a:extLst>
                    <a:ext uri="{9D8B030D-6E8A-4147-A177-3AD203B41FA5}">
                      <a16:colId xmlns:a16="http://schemas.microsoft.com/office/drawing/2014/main" val="2956945042"/>
                    </a:ext>
                  </a:extLst>
                </a:gridCol>
                <a:gridCol w="3505200">
                  <a:extLst>
                    <a:ext uri="{9D8B030D-6E8A-4147-A177-3AD203B41FA5}">
                      <a16:colId xmlns:a16="http://schemas.microsoft.com/office/drawing/2014/main" val="1233742102"/>
                    </a:ext>
                  </a:extLst>
                </a:gridCol>
              </a:tblGrid>
              <a:tr h="370840">
                <a:tc>
                  <a:txBody>
                    <a:bodyPr/>
                    <a:lstStyle/>
                    <a:p>
                      <a:r>
                        <a:rPr lang="fr-FR" dirty="0"/>
                        <a:t>École primaire Pré Saint Jean </a:t>
                      </a:r>
                    </a:p>
                    <a:p>
                      <a:r>
                        <a:rPr lang="fr-FR" dirty="0"/>
                        <a:t>– 9 classes</a:t>
                      </a:r>
                    </a:p>
                  </a:txBody>
                  <a:tcPr/>
                </a:tc>
                <a:tc>
                  <a:txBody>
                    <a:bodyPr/>
                    <a:lstStyle/>
                    <a:p>
                      <a:r>
                        <a:rPr lang="fr-FR" dirty="0"/>
                        <a:t>École maternelle Blériot</a:t>
                      </a:r>
                    </a:p>
                    <a:p>
                      <a:r>
                        <a:rPr lang="fr-FR" dirty="0"/>
                        <a:t> – 4 classes</a:t>
                      </a:r>
                    </a:p>
                  </a:txBody>
                  <a:tcPr/>
                </a:tc>
                <a:tc>
                  <a:txBody>
                    <a:bodyPr/>
                    <a:lstStyle/>
                    <a:p>
                      <a:r>
                        <a:rPr lang="fr-FR" dirty="0"/>
                        <a:t>École élémentaire Clément </a:t>
                      </a:r>
                    </a:p>
                    <a:p>
                      <a:r>
                        <a:rPr lang="fr-FR" dirty="0"/>
                        <a:t>– 8 classes</a:t>
                      </a:r>
                    </a:p>
                  </a:txBody>
                  <a:tcPr/>
                </a:tc>
                <a:extLst>
                  <a:ext uri="{0D108BD9-81ED-4DB2-BD59-A6C34878D82A}">
                    <a16:rowId xmlns:a16="http://schemas.microsoft.com/office/drawing/2014/main" val="870948951"/>
                  </a:ext>
                </a:extLst>
              </a:tr>
              <a:tr h="370840">
                <a:tc>
                  <a:txBody>
                    <a:bodyPr/>
                    <a:lstStyle/>
                    <a:p>
                      <a:r>
                        <a:rPr lang="fr-FR" dirty="0"/>
                        <a:t>Madame Catherine </a:t>
                      </a:r>
                      <a:r>
                        <a:rPr lang="fr-FR" dirty="0" err="1"/>
                        <a:t>Rubi</a:t>
                      </a:r>
                      <a:endParaRPr lang="fr-FR" dirty="0"/>
                    </a:p>
                  </a:txBody>
                  <a:tcPr/>
                </a:tc>
                <a:tc>
                  <a:txBody>
                    <a:bodyPr/>
                    <a:lstStyle/>
                    <a:p>
                      <a:r>
                        <a:rPr lang="fr-FR" dirty="0"/>
                        <a:t>Madame Caroline </a:t>
                      </a:r>
                      <a:r>
                        <a:rPr lang="fr-FR" dirty="0" err="1"/>
                        <a:t>Arriat</a:t>
                      </a:r>
                      <a:endParaRPr lang="fr-FR" dirty="0"/>
                    </a:p>
                  </a:txBody>
                  <a:tcPr/>
                </a:tc>
                <a:tc>
                  <a:txBody>
                    <a:bodyPr/>
                    <a:lstStyle/>
                    <a:p>
                      <a:r>
                        <a:rPr lang="fr-FR" dirty="0"/>
                        <a:t>Madame Sandrine Sanchez</a:t>
                      </a:r>
                    </a:p>
                  </a:txBody>
                  <a:tcPr/>
                </a:tc>
                <a:extLst>
                  <a:ext uri="{0D108BD9-81ED-4DB2-BD59-A6C34878D82A}">
                    <a16:rowId xmlns:a16="http://schemas.microsoft.com/office/drawing/2014/main" val="2431339238"/>
                  </a:ext>
                </a:extLst>
              </a:tr>
            </a:tbl>
          </a:graphicData>
        </a:graphic>
      </p:graphicFrame>
      <p:pic>
        <p:nvPicPr>
          <p:cNvPr id="2050" name="Picture 2" descr="Yvelines. Une salle de classe de Buc à louer sur leboncoin | 78actu">
            <a:extLst>
              <a:ext uri="{FF2B5EF4-FFF2-40B4-BE49-F238E27FC236}">
                <a16:creationId xmlns:a16="http://schemas.microsoft.com/office/drawing/2014/main" id="{521D8FF8-1A30-4680-A66F-61E9718156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741"/>
          <a:stretch/>
        </p:blipFill>
        <p:spPr bwMode="auto">
          <a:xfrm>
            <a:off x="615445" y="3429000"/>
            <a:ext cx="5070774" cy="26744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ditorial - Ecole élémentaire Louis Clément">
            <a:extLst>
              <a:ext uri="{FF2B5EF4-FFF2-40B4-BE49-F238E27FC236}">
                <a16:creationId xmlns:a16="http://schemas.microsoft.com/office/drawing/2014/main" id="{330F4637-6072-4A35-9790-49570A52E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782" y="3305744"/>
            <a:ext cx="4254984" cy="318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6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84FC1-5A8E-4D2A-9C31-ABCF59AE7281}"/>
              </a:ext>
            </a:extLst>
          </p:cNvPr>
          <p:cNvSpPr>
            <a:spLocks noGrp="1"/>
          </p:cNvSpPr>
          <p:nvPr>
            <p:ph type="title"/>
          </p:nvPr>
        </p:nvSpPr>
        <p:spPr/>
        <p:txBody>
          <a:bodyPr/>
          <a:lstStyle/>
          <a:p>
            <a:r>
              <a:rPr lang="fr-FR" b="1" dirty="0">
                <a:solidFill>
                  <a:srgbClr val="0070C0"/>
                </a:solidFill>
              </a:rPr>
              <a:t>Passation CPC</a:t>
            </a:r>
          </a:p>
        </p:txBody>
      </p:sp>
      <p:sp>
        <p:nvSpPr>
          <p:cNvPr id="3" name="Espace réservé du contenu 2">
            <a:extLst>
              <a:ext uri="{FF2B5EF4-FFF2-40B4-BE49-F238E27FC236}">
                <a16:creationId xmlns:a16="http://schemas.microsoft.com/office/drawing/2014/main" id="{8128F287-4F08-4940-AF3F-1B60A4621B7A}"/>
              </a:ext>
            </a:extLst>
          </p:cNvPr>
          <p:cNvSpPr>
            <a:spLocks noGrp="1"/>
          </p:cNvSpPr>
          <p:nvPr>
            <p:ph idx="1"/>
          </p:nvPr>
        </p:nvSpPr>
        <p:spPr/>
        <p:txBody>
          <a:bodyPr/>
          <a:lstStyle/>
          <a:p>
            <a:r>
              <a:rPr lang="fr-FR" dirty="0"/>
              <a:t>Départ à la retraite de Madame Martine Plaisance au 29 mars 2024</a:t>
            </a:r>
          </a:p>
          <a:p>
            <a:r>
              <a:rPr lang="fr-FR" dirty="0"/>
              <a:t>Arrivée de Madame Marie </a:t>
            </a:r>
            <a:r>
              <a:rPr lang="fr-FR" dirty="0" err="1"/>
              <a:t>Arié</a:t>
            </a:r>
            <a:r>
              <a:rPr lang="fr-FR" dirty="0"/>
              <a:t> au 2 avril 2024</a:t>
            </a:r>
          </a:p>
          <a:p>
            <a:r>
              <a:rPr lang="fr-FR" dirty="0" err="1"/>
              <a:t>Interim</a:t>
            </a:r>
            <a:r>
              <a:rPr lang="fr-FR" dirty="0"/>
              <a:t> de direction de l’école maternelle Les Lutins par Madame Bouillon, directrice de l’école Edme Frémy</a:t>
            </a:r>
          </a:p>
          <a:p>
            <a:endParaRPr lang="fr-FR" dirty="0"/>
          </a:p>
        </p:txBody>
      </p:sp>
    </p:spTree>
    <p:extLst>
      <p:ext uri="{BB962C8B-B14F-4D97-AF65-F5344CB8AC3E}">
        <p14:creationId xmlns:p14="http://schemas.microsoft.com/office/powerpoint/2010/main" val="276750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697D8-E8CF-494B-B720-25B994A426EC}"/>
              </a:ext>
            </a:extLst>
          </p:cNvPr>
          <p:cNvSpPr>
            <a:spLocks noGrp="1"/>
          </p:cNvSpPr>
          <p:nvPr>
            <p:ph type="title"/>
          </p:nvPr>
        </p:nvSpPr>
        <p:spPr/>
        <p:txBody>
          <a:bodyPr/>
          <a:lstStyle/>
          <a:p>
            <a:r>
              <a:rPr lang="fr-FR" b="1" dirty="0">
                <a:solidFill>
                  <a:srgbClr val="0070C0"/>
                </a:solidFill>
              </a:rPr>
              <a:t>Carte scolaire</a:t>
            </a:r>
          </a:p>
        </p:txBody>
      </p:sp>
      <p:sp>
        <p:nvSpPr>
          <p:cNvPr id="3" name="Espace réservé du contenu 2">
            <a:extLst>
              <a:ext uri="{FF2B5EF4-FFF2-40B4-BE49-F238E27FC236}">
                <a16:creationId xmlns:a16="http://schemas.microsoft.com/office/drawing/2014/main" id="{6C063C76-E59F-49C1-9802-36523E190C92}"/>
              </a:ext>
            </a:extLst>
          </p:cNvPr>
          <p:cNvSpPr>
            <a:spLocks noGrp="1"/>
          </p:cNvSpPr>
          <p:nvPr>
            <p:ph idx="1"/>
          </p:nvPr>
        </p:nvSpPr>
        <p:spPr/>
        <p:txBody>
          <a:bodyPr/>
          <a:lstStyle/>
          <a:p>
            <a:pPr marL="0" lvl="0" indent="0">
              <a:buNone/>
            </a:pPr>
            <a:r>
              <a:rPr lang="fr-FR" dirty="0"/>
              <a:t>Calendrier : </a:t>
            </a:r>
          </a:p>
          <a:p>
            <a:pPr lvl="1"/>
            <a:r>
              <a:rPr lang="fr-FR" b="1" dirty="0"/>
              <a:t>Phase 2</a:t>
            </a:r>
            <a:endParaRPr lang="fr-FR" dirty="0"/>
          </a:p>
          <a:p>
            <a:pPr lvl="2"/>
            <a:r>
              <a:rPr lang="fr-FR" dirty="0"/>
              <a:t>Directeurs et directrices : 22 au 30 avril 2024</a:t>
            </a:r>
          </a:p>
          <a:p>
            <a:pPr lvl="2"/>
            <a:r>
              <a:rPr lang="fr-FR" dirty="0"/>
              <a:t>IEN : 2 au 15 mai 2024</a:t>
            </a:r>
          </a:p>
          <a:p>
            <a:pPr lvl="2"/>
            <a:r>
              <a:rPr lang="fr-FR" dirty="0"/>
              <a:t>Arbitrage : 31 mai au 13 juin 2024 </a:t>
            </a:r>
            <a:r>
              <a:rPr lang="fr-FR" dirty="0">
                <a:sym typeface="Wingdings" panose="05000000000000000000" pitchFamily="2" charset="2"/>
              </a:rPr>
              <a:t></a:t>
            </a:r>
            <a:r>
              <a:rPr lang="fr-FR" dirty="0"/>
              <a:t> faire remonter toutes les situations qui évoluent</a:t>
            </a:r>
          </a:p>
          <a:p>
            <a:pPr lvl="2"/>
            <a:r>
              <a:rPr lang="fr-FR" dirty="0"/>
              <a:t>Repli CSASD : 27 juin 2024</a:t>
            </a:r>
          </a:p>
          <a:p>
            <a:pPr lvl="2"/>
            <a:r>
              <a:rPr lang="fr-FR" dirty="0"/>
              <a:t>CDEN : début juillet 2024</a:t>
            </a:r>
          </a:p>
          <a:p>
            <a:pPr marL="0" indent="0">
              <a:buNone/>
            </a:pPr>
            <a:endParaRPr lang="fr-FR" dirty="0"/>
          </a:p>
        </p:txBody>
      </p:sp>
    </p:spTree>
    <p:extLst>
      <p:ext uri="{BB962C8B-B14F-4D97-AF65-F5344CB8AC3E}">
        <p14:creationId xmlns:p14="http://schemas.microsoft.com/office/powerpoint/2010/main" val="405071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0789F8-2992-4630-97F1-79A2826AEA86}"/>
              </a:ext>
            </a:extLst>
          </p:cNvPr>
          <p:cNvSpPr>
            <a:spLocks noGrp="1"/>
          </p:cNvSpPr>
          <p:nvPr>
            <p:ph type="sldNum" sz="quarter" idx="12"/>
          </p:nvPr>
        </p:nvSpPr>
        <p:spPr/>
        <p:txBody>
          <a:bodyPr/>
          <a:lstStyle/>
          <a:p>
            <a:fld id="{96CA2DCF-A473-412E-8520-81D4C046C600}" type="slidenum">
              <a:rPr lang="fr-FR" smtClean="0"/>
              <a:t>6</a:t>
            </a:fld>
            <a:endParaRPr lang="fr-FR"/>
          </a:p>
        </p:txBody>
      </p:sp>
      <p:sp>
        <p:nvSpPr>
          <p:cNvPr id="3" name="ZoneTexte 2">
            <a:extLst>
              <a:ext uri="{FF2B5EF4-FFF2-40B4-BE49-F238E27FC236}">
                <a16:creationId xmlns:a16="http://schemas.microsoft.com/office/drawing/2014/main" id="{01591E2C-DBD4-411D-B459-5A4A65B67D55}"/>
              </a:ext>
            </a:extLst>
          </p:cNvPr>
          <p:cNvSpPr txBox="1"/>
          <p:nvPr/>
        </p:nvSpPr>
        <p:spPr>
          <a:xfrm>
            <a:off x="1643267" y="1662394"/>
            <a:ext cx="9515061" cy="5109091"/>
          </a:xfrm>
          <a:prstGeom prst="rect">
            <a:avLst/>
          </a:prstGeom>
          <a:noFill/>
        </p:spPr>
        <p:txBody>
          <a:bodyPr wrap="square" rtlCol="0">
            <a:spAutoFit/>
          </a:bodyPr>
          <a:lstStyle/>
          <a:p>
            <a:pPr marL="285750" indent="-285750" algn="just">
              <a:buFont typeface="Wingdings" panose="05000000000000000000" pitchFamily="2" charset="2"/>
              <a:buChar char="ü"/>
            </a:pPr>
            <a:r>
              <a:rPr lang="fr-FR" sz="2800" dirty="0">
                <a:latin typeface="Marianne" panose="02000000000000000000" pitchFamily="50" charset="0"/>
              </a:rPr>
              <a:t>Perte de poste suite à un détachement ou une réaffectation : perte du poste au bout d’une année si acceptation de renouvellement de la mission.</a:t>
            </a:r>
          </a:p>
          <a:p>
            <a:pPr algn="just"/>
            <a:endParaRPr lang="fr-FR" sz="2800" dirty="0">
              <a:latin typeface="Marianne" panose="02000000000000000000" pitchFamily="50" charset="0"/>
            </a:endParaRPr>
          </a:p>
          <a:p>
            <a:pPr marL="457200" indent="-457200" algn="just">
              <a:buFont typeface="Wingdings" panose="05000000000000000000" pitchFamily="2" charset="2"/>
              <a:buChar char="ü"/>
            </a:pPr>
            <a:r>
              <a:rPr lang="fr-FR" sz="2800" dirty="0">
                <a:latin typeface="Marianne" panose="02000000000000000000" pitchFamily="50" charset="0"/>
              </a:rPr>
              <a:t>Mises à disposition d’agents auprès de structures partenariales (Canopé, DANE, rectorat, </a:t>
            </a:r>
            <a:r>
              <a:rPr lang="fr-FR" sz="2800" dirty="0" err="1">
                <a:latin typeface="Marianne" panose="02000000000000000000" pitchFamily="50" charset="0"/>
              </a:rPr>
              <a:t>Inspé</a:t>
            </a:r>
            <a:r>
              <a:rPr lang="fr-FR" sz="2800" dirty="0">
                <a:latin typeface="Marianne" panose="02000000000000000000" pitchFamily="50" charset="0"/>
              </a:rPr>
              <a:t>, USEP…) : un formulaire de demande d’avis DASEN pour candidater est obligatoire. </a:t>
            </a:r>
          </a:p>
          <a:p>
            <a:pPr algn="just"/>
            <a:endParaRPr lang="fr-FR" sz="2800" dirty="0">
              <a:latin typeface="Marianne" panose="02000000000000000000" pitchFamily="50" charset="0"/>
            </a:endParaRPr>
          </a:p>
          <a:p>
            <a:pPr algn="just"/>
            <a:r>
              <a:rPr lang="fr-FR" sz="2800" b="1" i="1" dirty="0">
                <a:latin typeface="Marianne" panose="02000000000000000000" pitchFamily="50" charset="0"/>
              </a:rPr>
              <a:t>ATTENTION</a:t>
            </a:r>
            <a:r>
              <a:rPr lang="fr-FR" sz="2800" dirty="0">
                <a:latin typeface="Marianne" panose="02000000000000000000" pitchFamily="50" charset="0"/>
              </a:rPr>
              <a:t> : l’acceptation de l’organisme d’accueil ne vaut pas validation de l’employeur. </a:t>
            </a:r>
          </a:p>
          <a:p>
            <a:endParaRPr lang="fr-FR" dirty="0">
              <a:latin typeface="Marianne" panose="02000000000000000000" pitchFamily="50" charset="0"/>
            </a:endParaRPr>
          </a:p>
        </p:txBody>
      </p:sp>
      <p:sp>
        <p:nvSpPr>
          <p:cNvPr id="4" name="Rectangle 3">
            <a:extLst>
              <a:ext uri="{FF2B5EF4-FFF2-40B4-BE49-F238E27FC236}">
                <a16:creationId xmlns:a16="http://schemas.microsoft.com/office/drawing/2014/main" id="{C230FB16-1A3E-4D4F-B65C-62738D8D67D5}"/>
              </a:ext>
            </a:extLst>
          </p:cNvPr>
          <p:cNvSpPr/>
          <p:nvPr/>
        </p:nvSpPr>
        <p:spPr>
          <a:xfrm>
            <a:off x="591792" y="472246"/>
            <a:ext cx="2867026" cy="107825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 name="ZoneTexte 5">
            <a:extLst>
              <a:ext uri="{FF2B5EF4-FFF2-40B4-BE49-F238E27FC236}">
                <a16:creationId xmlns:a16="http://schemas.microsoft.com/office/drawing/2014/main" id="{AFC3E0AF-C72B-49EC-B66A-035799BAE64B}"/>
              </a:ext>
            </a:extLst>
          </p:cNvPr>
          <p:cNvSpPr txBox="1"/>
          <p:nvPr/>
        </p:nvSpPr>
        <p:spPr>
          <a:xfrm>
            <a:off x="2922103" y="584136"/>
            <a:ext cx="6957391" cy="646331"/>
          </a:xfrm>
          <a:prstGeom prst="rect">
            <a:avLst/>
          </a:prstGeom>
          <a:noFill/>
        </p:spPr>
        <p:txBody>
          <a:bodyPr wrap="square" rtlCol="0">
            <a:spAutoFit/>
          </a:bodyPr>
          <a:lstStyle/>
          <a:p>
            <a:pPr algn="ctr"/>
            <a:r>
              <a:rPr lang="fr-FR" sz="3600" b="1" dirty="0">
                <a:solidFill>
                  <a:srgbClr val="002060"/>
                </a:solidFill>
                <a:latin typeface="Marianne" panose="02000000000000000000" pitchFamily="50" charset="0"/>
              </a:rPr>
              <a:t>Division des personnels</a:t>
            </a:r>
          </a:p>
        </p:txBody>
      </p:sp>
    </p:spTree>
    <p:extLst>
      <p:ext uri="{BB962C8B-B14F-4D97-AF65-F5344CB8AC3E}">
        <p14:creationId xmlns:p14="http://schemas.microsoft.com/office/powerpoint/2010/main" val="208946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99" y="1200000"/>
            <a:ext cx="11232000" cy="750000"/>
          </a:xfrm>
        </p:spPr>
        <p:txBody>
          <a:bodyPr>
            <a:normAutofit fontScale="90000"/>
          </a:bodyPr>
          <a:lstStyle/>
          <a:p>
            <a:pPr algn="ctr"/>
            <a:r>
              <a:rPr lang="fr-FR" sz="4000" b="1" dirty="0">
                <a:latin typeface="Marianne" panose="02000000000000000000" pitchFamily="50" charset="0"/>
                <a:sym typeface="Wingdings" panose="05000000000000000000" pitchFamily="2" charset="2"/>
              </a:rPr>
              <a:t>Choc des savoirs</a:t>
            </a:r>
            <a:br>
              <a:rPr lang="fr-FR" sz="3200" dirty="0">
                <a:sym typeface="Wingdings" panose="05000000000000000000" pitchFamily="2" charset="2"/>
              </a:rPr>
            </a:br>
            <a:endParaRPr lang="fr-FR" sz="2400"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u contenu 5"/>
          <p:cNvSpPr>
            <a:spLocks noGrp="1"/>
          </p:cNvSpPr>
          <p:nvPr>
            <p:ph sz="quarter" idx="14"/>
          </p:nvPr>
        </p:nvSpPr>
        <p:spPr/>
        <p:txBody>
          <a:bodyPr/>
          <a:lstStyle/>
          <a:p>
            <a:pPr marL="0" indent="0">
              <a:buNone/>
            </a:pPr>
            <a:endParaRPr lang="fr-FR" dirty="0"/>
          </a:p>
          <a:p>
            <a:pPr marL="457189" indent="-457189" algn="just">
              <a:buFont typeface="+mj-lt"/>
              <a:buAutoNum type="arabicPeriod"/>
            </a:pPr>
            <a:r>
              <a:rPr lang="fr-FR" dirty="0">
                <a:latin typeface="Marianne" panose="02000000000000000000" pitchFamily="50" charset="0"/>
              </a:rPr>
              <a:t>Choc des savoirs : Plans français, mathématiques et école maternelle.</a:t>
            </a:r>
          </a:p>
          <a:p>
            <a:pPr marL="457189" indent="-457189" algn="just">
              <a:buFont typeface="+mj-lt"/>
              <a:buAutoNum type="arabicPeriod"/>
            </a:pPr>
            <a:r>
              <a:rPr lang="fr-FR" dirty="0">
                <a:latin typeface="Marianne" panose="02000000000000000000" pitchFamily="50" charset="0"/>
              </a:rPr>
              <a:t>Choc des savoirs : Pilotage pédagogique des classes dédoublées.</a:t>
            </a:r>
          </a:p>
          <a:p>
            <a:pPr marL="457189" indent="-457189" algn="just">
              <a:buFont typeface="+mj-lt"/>
              <a:buAutoNum type="arabicPeriod"/>
            </a:pPr>
            <a:r>
              <a:rPr lang="fr-FR" dirty="0">
                <a:latin typeface="Marianne" panose="02000000000000000000" pitchFamily="50" charset="0"/>
              </a:rPr>
              <a:t>Choc des savoirs : Stratégie pour la formation continue. </a:t>
            </a:r>
          </a:p>
          <a:p>
            <a:pPr marL="0" indent="0">
              <a:buNone/>
            </a:pPr>
            <a:endParaRPr lang="fr-FR" sz="2133" dirty="0"/>
          </a:p>
          <a:p>
            <a:pPr marL="0" indent="0">
              <a:buNone/>
            </a:pPr>
            <a:endParaRPr lang="fr-FR" dirty="0"/>
          </a:p>
        </p:txBody>
      </p:sp>
      <p:sp>
        <p:nvSpPr>
          <p:cNvPr id="8" name="Rectangle 7">
            <a:extLst>
              <a:ext uri="{FF2B5EF4-FFF2-40B4-BE49-F238E27FC236}">
                <a16:creationId xmlns:a16="http://schemas.microsoft.com/office/drawing/2014/main" id="{98D4698B-62FC-49C1-990F-759625FE8174}"/>
              </a:ext>
            </a:extLst>
          </p:cNvPr>
          <p:cNvSpPr/>
          <p:nvPr/>
        </p:nvSpPr>
        <p:spPr>
          <a:xfrm>
            <a:off x="591791" y="472246"/>
            <a:ext cx="3569391" cy="135655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Tree>
    <p:extLst>
      <p:ext uri="{BB962C8B-B14F-4D97-AF65-F5344CB8AC3E}">
        <p14:creationId xmlns:p14="http://schemas.microsoft.com/office/powerpoint/2010/main" val="344532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F0CCB8-0695-47DE-B0CA-5798C8EFFE33}"/>
              </a:ext>
            </a:extLst>
          </p:cNvPr>
          <p:cNvSpPr/>
          <p:nvPr/>
        </p:nvSpPr>
        <p:spPr>
          <a:xfrm>
            <a:off x="591791" y="472246"/>
            <a:ext cx="3569391" cy="135655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49042D78-2F2D-4112-98A4-A80786FF027F}"/>
              </a:ext>
            </a:extLst>
          </p:cNvPr>
          <p:cNvSpPr txBox="1"/>
          <p:nvPr/>
        </p:nvSpPr>
        <p:spPr>
          <a:xfrm>
            <a:off x="3854823" y="750022"/>
            <a:ext cx="5997389" cy="584775"/>
          </a:xfrm>
          <a:prstGeom prst="rect">
            <a:avLst/>
          </a:prstGeom>
          <a:noFill/>
        </p:spPr>
        <p:txBody>
          <a:bodyPr wrap="square" rtlCol="0">
            <a:spAutoFit/>
          </a:bodyPr>
          <a:lstStyle/>
          <a:p>
            <a:pPr algn="ctr"/>
            <a:r>
              <a:rPr lang="fr-FR" sz="3200" b="1" i="1" dirty="0">
                <a:solidFill>
                  <a:srgbClr val="002060"/>
                </a:solidFill>
                <a:latin typeface="Marianne" panose="02000000000000000000" pitchFamily="50" charset="0"/>
              </a:rPr>
              <a:t>CNR</a:t>
            </a:r>
          </a:p>
        </p:txBody>
      </p:sp>
      <p:sp>
        <p:nvSpPr>
          <p:cNvPr id="3" name="AutoShape 4" descr="data:image/png;filename=Signature%2023.PNG;base64,iVBORw0KGgoAAAANSUhEUgAAAWkAAAC9CAYAAABxo4zDAAAAAXNSR0IArs4c6QAAAARnQU1BAACxjwv8YQUAAAAJcEhZcwAADsMAAA7DAcdvqGQAACxPSURBVHhe7Z0LvC7V/P+PfpJEIuTaX+5EKOH0Iiq5JUlCJSrsXCJ085IQuVen5NaFEqIUCaekVFLuFdFFRDdJiFBym//zXs98Z39nPWtmnrX3PnvPec7n/XrNa9as9V23eWZ9Zs2aNetZVAghhOgtEmkhhOgxEmkhhOgxCZG+oliyeFGxaNFUsbT0GbK0mFo08F+8ZGAxDyydGpRhUTFVL8SypczTtpG8r1hSLE6dg4T/FUsWD9JYXCxxhkunptOupV/GX+yMa/Et/dpWhkVlts2nJYRYfkn2pIcCEYlUQkgmilr90jeqcF4WLx7Y1cV3WkSn/esiXabXJOJjinT3uW+6wQohllfSwx1jisaw1zYtTNO9bYTMhTXZWz5TU1V4lWfUkx7mP7SZGthXYaWdxRv2Vp1INZY1IlHnOkMBXLxk6VAI/R3M4g7qbf6189X1VJDIeyYibeeoMR8hxHJHw5j0aM8viB/HkWDURbEU6VpPrvRLiVeZ1jCfqBfohc3syjRs2CActol0a1ljrOwNYlimRZ7DOrh0qnyWDNIY+vt61uqcIionpM5TslwV8zwcJYSYFxpfHNaFaCgAiMSI4NR6iXVBhhF7LziR+NRE1KU7TMPyqIeZO5VGe1kTlOXBJhbz2vko7ap0XD2wi89T+81hQC1fv9VFuhYWifEwD1dXIcRE0CjSJgzTQjgUABPMeBuK5Bgi7W2cuIWQVpF2aWSJ9LB8fjPbJqbjWZ7xk0VUT18P3AO7pa7Mo+cgIjoPUIuTCK9RhvvzLoSYDJpF2oRp0PCDYJQC1S44y6YnPXS7NLJEukUc2/B5mAiObGVZE/UI49OWt08rRRQfxhfpaJhICDFRtIh0KRSLp4qpgQhUAhEJRl0IR0Xa7M2vTXwaRbqWholSPWyYRpl/g3i2ifYwbFpIvW0cBjW/KB8r+3RecU+8I/4An38qvCK6SQkhJotWkTZxGBG2SoSG27R4JUQaqnSitCLxaRRpdxz8/OyOEGRpD24oPg1oLOso0+kMt2G5GnqqVicSHBFRi+PP2/TNxbaqLCPx8RoVaR93GH80zWqLxqyFEMsn7SLdV2IBF0KICUUiLYQQPWb5FGkhhFhBkEgLIUSPkUgLIUSPkUgLIUSP6RTp8GGGmxqWJJrmNjJlr6QxraZpck3philp8fS2dJ5CCLE80y7SiOHUkoEARnOEYxBTP9UiiGhiXnEqrdjWC3CcrhFsBqJdhUmkhRCTSatI0/NFB/mwIqWVFQkxtbhGY1oIbtOHF20iPYizZMqEWSIthJhMWkSarwfLHm6bkEJCTBHj6aGN9rQQ8OFwRtTLJl0/3GHxLA32IV+JtBBiMmkU6brIDoU01akNdIj0+GlFa2909KRJcWnoTUukhRCTSYNIm1hGWyWMzg8RTYjptBC3p5WiEvUxRDq4w1i3RFoIMXmkRTopji291dge4WztDbu0CK8NcxBWCvw4Ij1geNOQSAshJo+ESCOS0diw0SSaQWh9T9kEc7y06Dn7+NXQyEi6pXhHIj28KUikhRCTR8uLQyGEEAuNRFoIIXqMRFoIIXqMRFoIIXqMRFoIIXqMRFoIIXqMRFoIIXqMRFoIIXqMRFoIIXqMRFoIIXqMRFoIIXqMRFoIIXqMRFoIIXqMRFoIIXqMRFoIIXqMRFoIIXqMRFoIIXqMRFoIIXqMRFoIIXqMRFoIIXpMh0gvLaZq/+TNf8NGfwq73OL+lXxshnFmX//BefV/pDsL4j/xZbM/8q2FVYWt18H/sXDafoD7Q+DmOkfpTsQfA8/d7yTETGkRaQSaxuZEmsZaXbQ0yuW5IeaK9NC++ifzcH5mWP/4387nivCv6eXvVctjuq5BiKtKu3PQYF+rp0+/RnxuBgRhb/in+OWFZfU7CZFBg0jT6GhgNNDphkYD9w0xPjZSPbLWuK6nVgkIDWRqqrxRRP5NN4pUOhFV2Qb1m2oUqIT4JhrsFVcsHWzlwdh1GArasAyD9EK6w7JUojZGPVLwlFOZj1OnAdXv0GQ/TjqUNzo3sHSqPQ3KW7t+SKesQOoaCumkrgkgzPyja9bSqfJqrav9Fi8t94MtUTch5ou84Y5aY+TijhoZ1BqAi9/aMKYbQSU0+Fd5zyIdj08zuDNE2gnICE15+/ya6hBsXH5NaXURxQuEtBGaRH0C0e+bso/qnSpP7Yabola26Der8h9eT9V5q+yj85Y6n8E9XeYgzCQ0Yu/ybSyPq3vNToiFYRZj0ouLqUFPKdk4w8U+bWcmtZ6VtXREoLIdbiHNtoaU8m9KxxGLSU1MU2l62kR6NnWo2QwYox4pqEvNjnRqecfiWhe2Rvuo3uOI9PQ10nV+XT7xeeC4OgeJ8+bTieMaTWUfN52mdIWYR7JF2pNqsKFhNPRwrNHU4kUNqWKshuTSb0rHMZ5IR2U22hrsbOoQpztGPUYZ/Z1Gerc+XfKM6tho31QHD7aJczPW+S3zqeWPX24POJF/VYeSzvLE6TSlK8Q8kj/cYRc9F3BKwL1NaGy+UQ/SC2N+Ll5Ix2xoeKmGFDVIy9fHbUrH4+NSFt/TS6VZY5jmtJAN44fjprzxb6qD+ddsBjSl1UacBnDunR8CNV3Wht8tZR/q6cqdiluWc/rcwLjnd5g+Y8FVuk3XUK2e7nyWaVRpWl1q5W2ohy9PLf0B8bEQC8AshjuaxGPYOINN+ZLH24X4ccTQEC1OGVZrIL5BujIEwY8aZ5xOBD22oQ3CMF22xjRruLoNtpooZdWhTMeEJBaCZD1Gf4sK7BP19b+Vhdf8ys3qkbIPuPIksqmI064nUfonzm/4TWoJN1xDLddECLM47jxN/95jlGfkt3C/U+kjxHzTIdKiTywdCJaXsskgElshRA2J9HLDQMyWTJhEWw+9rXsuxAqORFoIIXqMRFoIIXqMRFoIIXrMzEQ6vEmfxJdYQgjRL0ZFujaVyW/Tb+CZ1lR71zMydamD1ildLVPNBvhpXskpVck0gVkE0zb+ZVV33GGdR+M2p+lpTH/MqW1CiBWX1p40wlT/QGHIFdWqQiVZIo0Iu3mpNUG2+bENIl2bD+zEHP+m+bMl9bm4Q3ENh01pemr1m47bmKanMf228yCEEEPyRdr1/irxSYr0uIJngoob+4Z4I0zbxeVsurl40jbpvMdJD7rtXPqN50EIIabJE+lIjHmMDzqdFOkGaj1Ll0ZFt0hTrtoQwUhPOv5EOWY0j5E0HaGMSwZ1jG9ONdrLnSyzS2f0PAghRK5I+150uYXweRZpw8fFPSxTy+p8AdJv7rWmxDKknbo5VbSn6aniSqSFEGOQL9IpJckR6c7H/PFFeqR8JY2CR94dYppKM06vZjNGmp4qbud5EEKImQx3VII0HFYI4lUTnC5crzOkFwtyi0g39T69fzLNAU3+4/Rom2ya0vQ0pt91HoQQYiFeHIJLw+lXSXtPGpGzuL5s3n80zXq4bRa/KU0P56ItXhzmaUy/9TwIIUSHSAshhFhYJNJCCNFjJNJCCNFjJNJCCNFjJNJCCNFjJNJCCNFjJNLLgjDv2c+lTrjniOmpgS0fwySnSA4opwBml2em8Rx+SqNtyamNc3myhFgOkUgva5apSA8/KOoUMkQ1ZbOAIu0ZCnZ5kwlpe/dcni8hlj8SIl02/Krnxccl9GrsAxML37fYd07tRnt6tR6VC6/1wpItOBav6Lhs/LZNJzEs2+KpqSCmVsa41+ezTJaxSZhjkW4sR3ueQ8o6mU3Iu7n81kv16U4N7HzabXm2xWusR1nf6fIMtrgiZmOPASMi3fKEIMQKQLInPWyQZeMIjWjQyG1tCdeo5tquBg3URK+p4TbFhWBnN4KheAV9KOPUBaZMr7Sr3TCiPIIo+3KlyujzGMcNLfWq5Vkjvhklyh9s/LmbztNuML48jfXsiDddhNF6WPlq10HJMC37nUrK/GJbIVZEGoY7pkUtNKyBg8YUGrBvhHNuF2GNvNyq+HGjTjKd5zCPdK/Yp21xpkUP6j3WWhAkymh+be72cnTkWdEg0rUI+Pm6u3NXimFXnm3xWutR1teEf/S3Hpa3Cgdv48+dECsojWPSoYczaB0mpqExlsdeBObazhg2/rKxjojCqEgP/QdpsZU9wDjPabuGm0JKNCpKAQybF73RMg4CxhTppnIYo3nWSYt0rfyUqwwfOXe+zBVN9UzHa61Hl0gn8g+/WZVX2+8hxIpB84tDGtDiqWLKD0sM3CM9m7m0cyLmG+tQCEq7WsPuaMRxnhAJR12AEulF9sP8h+k1ltHVo8udLEdLnrU0xhBp0q2Oa3Gt/OnyNOfZHm/segyon/shQ7/SJthP5yvEikizSJcNPhawuFHNqZ0Xg9JNI100NRDawb4uBGVYcqzWKEUstikb/3CbFg0rUyUqJbX8fHhTGRP1GHFDYzm68xym0S3SCGoVPMCn2/Xi0KfTFq+xHmVZq3QikfY3OY/dBMLmCy/ECkiLSAshhFhoJNJCCNFjJNJCCNFjJNJCCNFjJNJCCNFjJNJCCNFjJNJCCNFjJNJCCNFjJNJCCNFjJNJCCNFjJNJCCNFjJNJCCNFjJNJCCNFjJNJCCNFjJNJCCNFjJNJCCNFjJNJCCNFjJNJCCNFjJNJCCNFjJNJCCNFjJNJCCNFjJNJCCNFjJNJCCNFjJNJCCNFjJNJCCNFjJNJCCNFjJNJCCNFjGkV60aJDBtuhbrNjvx9177nn2cVNN90S0vjf//5X7W8557vFVSutUVy16K7FbxetXm5DN37eH/c1a64T4oKlAz7NJv9432YHOeHQFRdS7pzwHBYt0r1WiEllTkV6yy2/XPz3v2nx+dt53y+uWvXeEumSrvAcJNJCTC5zJtKrr/6x4sYb/94oPmx/eNUbJNIlXeE5SKSFmFzmTKQf+9jPhHhN4sP2l4M/KpEu6QrPQSItxOQyZyK9yiofKW655bZG8bnyyiuLnx98mES6pCs8B4m0EJPLLET60GL99T9T3O5202L9la9c3ig+V199TXHbdb8rrl7zgZUYS6SHpMJzkEgLMbnMSKRXWunQYv/9zy623/5LxRFHnF9ccsnvis9+9uLie+f/tlF8wnbbbcX1z9iqEmOJ9JBUeA4SaSEmlxmJ9POff1Kx5pofK6688sbiSydcUmyzzcnFy19+anHssRc1ig/bv/70p+Kq261RibFEekgqPAeJtBCTS7ZIM/a88sofKZ773BOLI4+8sDjwwPOLxYuPK3bf/Yzissv+0Cg+bP847YyaGEukh6TCc5BICzG5zKgnzX611Q4r1lrr48Wqqx5W7LXX6cXFF19XHH30hcX73ved4r///W9IA9H5588vLa5eY+3imrXXLa6510Mk0iVd4TlIpIWYXGYk0oxJ77bbacUjH/mpYtddv1ast96xA7E+pNhiiy8Xt976rzKFoej8+a3vLEV4VIwl0kNS4TlIpIWYXGYk0v/3f3Z8SLHyyocWm2xyQvHtb18ZRCYWn9t+cenwI5ZV7imRzgjPQSItxOTS2LoRjDYh8eEpO0jZgh37zfub20i5vS14/3jfZgc54dAVF1LunPAcJNJCTC4S6QE54dAVF1LunPAcJNJCTC4S6QE54dAVF1LunPAcJNJCTC7LvUj/8Ic/LN7xjncU3/ve9yr/eG9uiMMhJxy64kLKnROeg0RaiMlluRbp3/zmN8V973vfYptttin+9a/hrJI4PntzQxwOOeHQFRdS7pzwHCTSQkwuY4n0f/7zn+Lf//532HtB8W7mRl966aXF2WefU/zyl1eMhJvb0sLe/C0MP8JsMywccJvdFVdcUZxzzjnFP/7xj5CuhVt8nwf49GM/9uDj+83sYabunPAclqVI/+xnPyvufe97Fx/60IdKn2XHfOW12267FXe+853Lo/4yn+fe03R+fvzjHxd3vOMdi49+9KOlj5gPOkWa7YlPfGJx+9vfvrjXve5V3HLL9L+umKicfvrpxbrrrhts2FZeeeVig/U3KM4///wQbrZ//OMfi9VWWy3YPO95z6v8LZ3dd989xGXD5i53uUvxtKc9rTjxxBMrG/Yf//jHKxuzf8ITnlCF3+1udwthL3/5y2vp77LLLsGWdM3vyCOPDH5HHnlUOMafcJ8++zPPPDOEg8WFHHdOeA4zFemnPOUpIS7bSiutVKy99trFnnvuWdx8882lRVH85S9/Kd71rneFYaW55rjjjgu/pbEs8/IsLyI9X+cjpun8vO9976v9XsuC+JroAwtdpk6R5m6OUCGu7E844YRa+De/+c1wd73Tne5U7LzzzsWHP/zhYrvtti9WWWWV0Au46aabKtvDDjsspIEtca699toqDEykn/3sZxcve9nLgpCvvvrqQST33fftwQZbE+nNN9+82GuvvcK2ZMmSKtxE+g53uENx3nnnBT/GrDkm3jgifc973rNKm+2Xv/xlCAeLCznunPAcZiPSnJPXvOY14Qb26Ec/OqT1uMc9rvj73/9eWi07+H3Jc75ZXkR6oVjI87NQ10QbC12mTpFGoBCxQw7hw5WViy222KIKZ4jhEY94RGjop556auUPJ554UvHTn/40uC2tDTfcMAj0wQcfHNL64Ac/WIWBifT3v//9yu+3v/1t8dCHPjT40zPH30TaP3aZPXtE+q53vWu4ETz5yU8ubrvttmLx4sXhxoH/OCJNvQyzNfxxjjsnPIfZiPQaa6xRHg2hJ016b33rW8Px73//+3DM72/uZzzjGcUDH/jA4k1velOw+fnPfx7OM+d7/fXXr56g4Oqrry6e+9znhrD73//+1W9mNwTbXvCCF9TyAm7iz3/+80Nc3j0ceOCBwR/M9pnPfGbxsIc9rLj73e9evO1tbytD61xyySVV+XgqfPrTn14TobbykybniPqedtpppe80qfCm9FLnjydAf6198YtfDDZf//rXR85H07mE2dRhpufHyof9gx70oBBOB+t3v/tdCAeegvl9SI+yUwdInYvUNQHj5E8aXANoy1FHHVXc4x73CH5Lly4NttCVTupaaipTU73QLuxOPvnkcMw1zDG/IR1c3JQPXvjCF4b42LTRKtKIG42DDfdTn/rUUMFrrrkmhF900UVB4Kic0SQ+P/vpsEf+ohe9KDzG0UNed91HhzCzS4k08LhBz5g7PP4m0vT+vvCFL4SNMgHhiDTDL9gTj5OI/ete97rQIMYR6fvd735V2n6oA3zZctw54Tnww8+ElEjzApaLlEYHXijMzdAI4vnpT3869Lh5YuIa4emHC5cGwm/M0BgNhZv4i1/84tBDJ4wL+t3vfncYXiEvevKf/OQna3n985//LB7ykIdUcWlUhH3gAx+olYuycLFbYzrjjDNCuGHl47r16ZgItZWfMVhsOU+kTwP3pMLb0kudvwMOOCD4XXbZZSHNl770paFs1N+fj7ZzOZs6zOb8WPksfQSMulE2sDKTL/Wi7PRKIXUuUtfEuOcTXSEux3QEt99++5AOQ7Rc0+OmE19LqTK11atNpGHTTTcN5eAmjL9dz220ivQpp5wSBAzx5Pjww48Iomc9YO7KhL/+9a8vYzWLDz004n75y18Ox5xE4nI3M7smkaZHTtytt35h8DeRxo89m50Uwk2k//SnPxX3uc99gh0nhjHxcUXap8/d3uPLluPOCc+BH3smpEQa6N1x4YEXCnO/8Y1vDGHwuc99LvjRg+Ii5iLnmB4MN1fc7IEnL99riB8jfV7W6yB9Y6ONNgoNC8yWGzH84Q9/CMdMx/RY+awMQFlNhNrKz1AfbnpnNEw/Vg+p8Lb0UueP3h1+NFbEhM4LYgn+fLSdy9nUYTbnx8qHv0E98LNeKm2OeiGGiLFdb6lzAfE1MU7+9kRnwkddgScNjhmqHCedpmspNdzRVK8ukeb3RldoX9woSKOLVpFmahsixV2EOxDjtGTwqEc9KsyGQDwJ7+pJW4/cxBI3QkrcXXd9TWXXJNKf//znQ1x+UPxNpPfZZ5/iJz/5Sdg4WUC4iTR85jOfCflxp4ZxRXqdddYJvRDSvvzyy0OY4cuW484Jz4GLYCakRJqLht+7rSdtFxzwMgm/eOOx3cL846+nTaRTcRmCwc/3fnxZ6A1aQzMsHXscBWxMhNrKD8cee2y4ZunVf+c73wl+nji8Lb1UmYHGSg+XTg/hJphd58OYTR1mc35S9UGc8bM6MERFvvRuudb4jaDpXMTXRE7+JpBWb/Yc045z6+GvpZRIN9WLl7ykFYv0Rz7ykXAMG2+8cfCjTOPQ2LpvuOGGUADGvng8sA3xQ9R4IcfdHMHmrsAdCUxo6AldcMEFwf3Vr341xOFRyqeF6NMzYgodpET6V7/6VfHgBz84+Fuve5wxaRNpji0MxhVpP07o44M/znHnhOfADz4TUiI9zpi0v5ith/fd73639BnOSgALoxcDcU+a3gwCZfj0x+1JNzUsw3pQ1nDB9xTbyg+8E2Hogd4tbSEmDm9LL1Vm2HvvvcOjNsMFtKWUfdu5nE0dZnN+rHy+J810QfxoqwwX4LbJBjw9d4l0fE3knM82kc79Xfy1FJeprV7c7Hxa3BQ5Zgwbzj777HBMu+PG6X+nJhpb9yGHHBrE6/3vf384NgH5yle+Evz5YfA7/fRvFauuumrYdtxxx3B3YHyIi22ttdYKszuoJHHsBBGPjccUesjHHfeF4G8izUWCiNvFgs1+++0XbIhnIt02u2O2Ir0izu5Yb731QlqMKdpjsb+AUxczj9CM2fGYzsXK0BBuGoaN3ZEHAuHHUeHtb397SI+pkkcccUQtfUSF3rzFZQiGMOt9dDUsw4+5Mn4Yj7m2lZ+GRf5cvzyN2dOFkQpvSy9VZrDeJxvXvOHt287lbOowm/Nj5WPj5R15cLPhOgKGNgnjOiMebhOzpnMRXxM557NNpHN/F38txWVqqxdwDkn7Va96VcgTQWZ4hBsrPXIEnw6sjQ500di6N9hgOC7JV31gAnLrrf8MP+qaa94jVBzOOuus4jGPeUzIlA3Ro1H94Ac/CCeAHvnDH/7w2gcjbAwlYP+sZz0r+JtIs+GP2G622WbVowMQLzUmHc+Tnq1I+/TZryjzpHmrjUAa/gJualj8EzziwoXKixp64zbWRi/OwhAJ/9jH2B8XOWE77bTTSPrEtdkMXHP+8bCrYXn8W31+fwTORAiayo+A0aC5fhG31EvJVHhTek3nDzg3hPFiykidj6ZzOdM6wEzPj5WPMVmeqAln6NN6+NhwQyEtHvF5UsAGms5FfE3AuOezTaQh53fBxq6luExt9QKe/m2GDDesb3/728GfIRLysVEH66Ty3qCNxtaNYLQJiQ83N73Nc889t/j1r3+dDDfs2G/e39xGyu1twfvH+zY7yAmHrriQcueE58APL8R80yS0Ym6ZM5E2Um5vC3bsN+9vbiPl9rbg/eN9mx3khENXXEi5c8JzkEiLhUAiPT9IpAfkhENXXEi5c8JzkEiLhUAiPT80tm6/uBAD3rGQsGfzdrb5sWfbW5gd+430CcNtCx7Fm+H9sDfMzZ4xox/96EfhhQxjcik7y9PXDXBbGXw9LE87NnxY7A8W5jfCLPzWW28tzjvv/DB1h3LPBIm0EJNLY+v2L+XYmLrz6le/Ory8ABMa3lb6F2xsNifZhAixsxcLzPO0uGx//etfw9tPvvBjPvUxxxxTpWV5E9fAzsKIt+222xbXXXddlddVV11VKxNzfnk5aFi+j3/840M4L2D8izLCPvvZz4Yw+xoIvwc84AHhwxiLb1C3NddcM0wT9P64qY+teWIb5WKWC+G86OC8Wll5cWef1+cwVyLNixL/wmgcxulN8eKG395PmYyZSd6zhRc2vJCc71XmxmU+yqfecP9pFWmmodmcZt74IiRMq+PiMbFCEJl+t8cee1bT1ZjVASZa7JnKR5q84bS4bAg6/rxp5dhEepNNNqnS4wtHA5Fm9gX+vFXFljfKxIUddtgh+O299z5hQSfsWTOEHjVgh2iQp63Ix7RCg/C5FmniWV3YrrzyNyF8gw02COuJHHTQQWHmAuuK8AFRLn0RaXu7bl98GdSNGTltzIdIM1fWl4M5qu9agFXmmliI8kmk+0+rSNPbNBAVLiD8ma6DOOGHSCOaPMabnWFu9sznRJAe+9jHhmPbmKqCIF588cXh2ESa1fQM/A1El+kzFp+eKL00y/9JT3pSiG89ftac9hPGicPcROrBhYntVlttVYYOw+dapCmT+Rm4eRLgpmcf8/AF50yGPPoi0vaJM3NJc5kPkU59OdYnFqJ8Eun+kyXSbMytRcBY4J9jLirmYPLlEosRsd6HYaJkcZ/znOeEuPQMOEZAmYvtRcxEmt67LXBkgguINKJIb53PxenFe4Hcd999Q/x11nlQWG2KMV8LA44RRoYWEERWx6P8119/fQjHdq5FmvmpVhebM0m4fXbP5Hc+OiCtmTBTkZ7N6nCGb+T8Trjtq7i2+G15W4+8af0DbvhNq8FxHvlYgLT86mRcp6RhG09hsUCRD3N+SZdhsJmsutdlt1Dla8o3zmOc31zML1kiDbvuumsQlm9961vBj4sLW/zYP+yh059PWhz2bEwux44FmThmARPifOxjH6vsUmPSiJvhx6TZ8+EKC6tYXggvPWUuMmxY5tQ/LnKxEo9hB6CBY+e/WFyWY9L24Q7hLADFpHgL23DDJ4Yx9VxoZLkw/GNfmlEGGiTpmFBaOGLADZMGzhdu8WesvpH/+c9/Dm6+yGqL35V3m0jzAVXbl3dNq5PN16p7bXYLVb62fH0e4/7mYn7J7klvtNFGQVBYWpFjfvg7r3bn4oc/+GH4gpBhC4Nw27NxsfCjM9bNIz6LGNEwESuzM5HmaxzGjkmTxm8g0ggzCydxQXPhchH5vIBeHTcU6oENsziAngh+xOVipCzkR2O3cs61SD/qUeuGelAfnh4s3GCYY8sttwzl4mkjFxpZLrZmA+OgBl9jmVBaOH6IBg2fY/tayvCN3NMWvyvvNpG2NRgsLr8r4UbT6mQQDyf4ss/VqntddgtVvq7V6Mhj3N9czC9ZIs0PiT8XB8dsXFTjjEmbmzWdSWNqaioIIXd2b5czJn344YcHW/ubLEDweZTmmI2ykh+zSmjM9N7WXvv/hZ6CbY985CNDOkzbI85ci3TTmDRfZtJIcCM23DDYcqEh5cLLPOLZYy/4cWELjzf75NbwjdzTFr8rb558CE+tJGZxm1bWa1qdDNpEMJXuTFbd67JbqPI15ZvKI97i31zML60ijfggYggp36AjXAjVL37xiyAsbFxU/OB77LFHNXshNbvD3PyNFenYxl3a25lIt83uMJFGIPmmHnuGROidM2OC3sX+++8fhJ6FThi35CbCMbbMprA84fjjjw/+b3zDcCnUJpFGcL24U08TaWZm+DB6xybSPEJaXdiY3XHttdeFNHmaoAExfkieT3/6JiHPHGhIuVivyTdA35u1Hmtq1TBPShygLX5X3oi3T9OvJGbpWo/S96R5tCcstToZ0DPkEd7wZR+3p9okgkab3UKVry1fH2/c31zML60ijWiw8YMypvXa17629g8obIi02bJni+dJm625TfARKfu4w8JSY9LxPGle/FmaDB8gxFysDHF86lOfCuEWf6217h3+h9HypS40assTEHd6sMRj7I+GQNxYpK1cljZjrybSFmZ78kyNSRNGIyAe45CIu8WjgfLiJhcaVi5+XJibcDwuzNAUY6SpVcM8KXGAtvhdeQN+2Mcridn4qo3N+jHprtXJ5mPVvTa7hSpfW74+3ri/uZhfGlu3iaBhbr+P/SDl9rZgx37z/uY2Um5vC96fC5oxYHq6XHhNdkZOOHTFhZQ75fe3v/0tjMFSXsYMZwKNbCb4N/k5q595UuJgtMXvyrtpJTHgZmzp8l7BVoMjbQSMOKnVyeLVzOKyk+5sV91rs1uo8rXlG8cb5zcX88tEinS8b7ODnHDoigspd054DjQyIcRkIpEekBMOXXEh5c4Jz0EiLcTkIpEekBMOXXEh5c4Jz0EiLcTkIpEekBMOXXEh5c4Jz0EiLcTkIpEekBMOXXEh5c4Jz2GuRJqXTP7lXR/xL7r6voqdEHNBq0gzR5IJ8+9//wfCm2egYbDQEnOLmTIEbeLDfySyZz7rm9/8lrA0KcfxZvbebaTc3ha8f7xvs4OccOiKCyl3TngOfRNp1o+gTH4eNL8/08b4bNnPw83FizTXZ59WsRNiWdDZk+afv2+44YbgpqF97WtfC/v3vve9xYknnhQWYCEMf6YI0WBYf4KGeNpppxWvfOUrixtvvDF8zcfcYZ+237y/uY2U29uC94/3bXaQEw5dcSHlzgnPoW8izXVAOkzhYm4zMOecco7z78htpKaaCTHJtIo0vecdd9yxOubLr8033zyI9Kabbho+WuHruuOPP6E4+OAl4as57Hfd9TVhAj2T8s8555yBYJ8XvggkrqUVb97f3EbK7W3B+8f7NjvICYeuuJBy54TnMFORns0qePzWfGDChyXcjGN42qJcfBTBOi+kwWfJzFsHetXMjzbodWPPYlnQlLcX6ZS7aRW42dRFiIWkVaRZIe6rXx0uPcoiR4g0K9ad+51zBw3j0DD0wcL69Jb53Js4rMmBuPMl4dZbvzAI+j777FN84xvfqBoodvHm/c1tpNzeFrx/vG+zg5xw6IoLKXdOeA6IUy5dK9G1rYjGF2jY8gUbX5wifikQfewQP4Y5zj777DKkKA444IAQhoADXx6SNx8iteXdJdKpVeDmoi5CLBSNrZsv4Wi4fDLNP5fw3T+fhdNDZpEk1txYsuSQ4sILLxr4v644+uijw2MuvWegR0Ivip4RXzjxqTXj04AYxZv3N7eRcntb8P7xvs0OcsKhKy6k3DnhOSAyufB7EM9WkwO/foaF4xeviMbNGTf/wMKN9+abbw5xYvh6jfSwZSjFQ88Wf4ZB+KKNz4+5WUBb3l0ibfnQUeCYVeDmoi5CLBSNrZsLmAVtTjrppLDRI+ZlIS/+WI6UBffpLdPAWI2ORsKqbiy+BHzmfPrppwfhIS0+fTbwizfvb24j5fa24P3jfZsd5IRDV1xIuXPCc0BkcrEVz2a6Ct6xxx4beqcMYfCE1cQuu+wS4nEDj6FHS8+VGzo2dsNoy7tLpHEbPCVQp7mqixALQWPrRjDahMSHp+wgZQt27Dfvb24j5fa24P3jfZsd5IRDV1xIuXPCc0BwcrHepZ+B4XvSXSuiIboMTdD7ZZXBJui5ko5f89nYe++9w/AET1osHGTpt+U9E5Geq7oIsRCMJdLsGYu26XPm591Gyu1twY795v3NbaTc3ha8f7xvs4OccOiKCyl3TngOCFAuXSvR8ejftCIaT1iIKsMGjPOyOlsTbSLNyzvC2LhBGG15z0Sk56ouQiwErSKNKDMWzUZvhEdBLyixuFx44YVhHWdgfjX+LMlptiy/yKLlduw3iN1Gyu1twfvH+zY7yAmHrriQcueE54A4zYSuleiaVkRD4BE7FpBH1Hg510SbSAPCSDh/F+VpynsmIg1zURchFoLOnvR2221X/VUWc6ERXeZB+3Wg6anQSM4448ziqKM+FR4dr73m2mDDixvsWFvZ3u5b2n7z/uY2Um5vC94/3rfZQU44dMWFlDsnPAfESQgxmbSKNGLLvFN6Qccd94XgR8+EF4XM4rjpppvC/GemLuFm1geL8G+11VbFqaeeVuy+++7Bng9cWPN3ww03DGmkNsvTu42U29uC94/3bXaQEw5dcSHlzgnPQSItxOTSKtLM6thvv/2Kc889N7wB52ULf+6K4LKgPnOkWZydP41laASR5hGSuaj0otkTh/HsI488sjjrrLOqtOPN+5vbSLm9LXj/eN9mBznh0BUXUu6c8Bwk0kJMLq0ivfXWW1drdtjfQe299z5h7JmpdvxnIKLNP3czTxoxxp9Pf3ljzlAJ0++YX3399deH//0D0o43729uI+X2tuD9432bHeSEQ1dcSLlzwnOQSAsxuTS2buZE89KHj1d4qcNb8PPOOy+s5fGSl7wkfODCUAZ7/riV3jUfrnB81FFHhXnRb3jDG8K6HYcffkT46pC51oAYxZv3N7eRcntb8P7xvs0OcsKhKy6k3DnhOUikhZhcWnvSXjTOPPPM4vWv3y38Ee0nPvGJamEl8HYpN/vYP968v7mNlNvbgveP9212kBMOXXEh5c4Jz0EiLcTkMrZIM9bM0MXJJ58cesc+3Nul3N4W7Nhv3t/cRsrtbcH7x/s2O8gJh664kHLnhOcgkRZicmkVaWZ38Nmwbaxr4AUlJS4pt7cF3EzbY3jEh7E/5ZRTiltvvXXE3vC2Tf7xvs0OcsKhKy6k3DnhOUikhZhcWkWaxZW22GKLMCZ96qmnhnFqLyhs9LDZf+lLX2oUV7M1cHMDYNYILyOZxgestMdca0ilA+Zm3+Qf79vsICccuuJCyp0TnoNEWojJpVWk2Wz96AsuuCCsFMZi/6xxwNzp97znPeHfWRgG2XjjjYOQM3a97bbbhnUSttxyy7BWL1P1dt555/DykU+Q+RMBXj5ecsmlxU477RRmg7BC3kEHHVR9IZYSMTC3lc/w/vG+zQ5ywqErLqTcOeE5SKSFmFxaRZqXg694xSuCGONm5sYee+wZptMxo+Od73xnmFbHinj0hhkSYbrdoYceGhaUZwoeYo49gs3cakSY4+1eul3IY5tttglzqhH/Y445pjj66GOq/I2Um32Tf7xvs4OccOiKCyl3TngOEmkhJpdWkUZwmffM2tJ8Ds6ykwgsn3pfd911oTfMOPWLX/ySsHwpPW2Eml4xIs0qZ8Aca9ZU2GOPPcKiNvxby4c/fGD43Pwtb3lLcemllxZ77bVXGKemlw3jCFqTf7xvs4OccOiKCyl3TngOEmkhJpfG1k2vmZXRWBMa+HKQhWgQkhe8YOvii188PizOw6Lp6623XliEia8SGcOmd73vvm8PYYC4X37Z5SG9iy66qHjzm98cFlviY5gddtghTOvbbLPNwtAIvWoYR9Ca/ON9mx3khENXXEi5c8JzkEgLMbmodU8AEmkhJhe1biGE6DESaSGE6DESaSGE6DESaSGE6DESaSGE6DESaSGE6DESaSGE6DESaSGE6DESaSGE6DESaSGE6DESaSGE6C1F8f8BrOL6eSiHogcAAAAASUVORK5CYII=">
            <a:extLst>
              <a:ext uri="{FF2B5EF4-FFF2-40B4-BE49-F238E27FC236}">
                <a16:creationId xmlns:a16="http://schemas.microsoft.com/office/drawing/2014/main" id="{771B1C9C-842A-409E-8AE1-3645E1C1A5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a16="http://schemas.microsoft.com/office/drawing/2014/main" id="{8B523689-573D-4FB4-BE08-BEFBD072A898}"/>
              </a:ext>
            </a:extLst>
          </p:cNvPr>
          <p:cNvSpPr>
            <a:spLocks noGrp="1"/>
          </p:cNvSpPr>
          <p:nvPr>
            <p:ph type="sldNum" sz="quarter" idx="12"/>
          </p:nvPr>
        </p:nvSpPr>
        <p:spPr/>
        <p:txBody>
          <a:bodyPr/>
          <a:lstStyle/>
          <a:p>
            <a:fld id="{96CA2DCF-A473-412E-8520-81D4C046C600}" type="slidenum">
              <a:rPr lang="fr-FR" smtClean="0"/>
              <a:t>8</a:t>
            </a:fld>
            <a:endParaRPr lang="fr-FR"/>
          </a:p>
        </p:txBody>
      </p:sp>
      <p:sp>
        <p:nvSpPr>
          <p:cNvPr id="8" name="ZoneTexte 7">
            <a:extLst>
              <a:ext uri="{FF2B5EF4-FFF2-40B4-BE49-F238E27FC236}">
                <a16:creationId xmlns:a16="http://schemas.microsoft.com/office/drawing/2014/main" id="{23A4D27C-19C7-45C6-9497-4593B19F31A2}"/>
              </a:ext>
            </a:extLst>
          </p:cNvPr>
          <p:cNvSpPr txBox="1"/>
          <p:nvPr/>
        </p:nvSpPr>
        <p:spPr>
          <a:xfrm>
            <a:off x="838200" y="1731103"/>
            <a:ext cx="10676964" cy="3847207"/>
          </a:xfrm>
          <a:prstGeom prst="rect">
            <a:avLst/>
          </a:prstGeom>
          <a:noFill/>
        </p:spPr>
        <p:txBody>
          <a:bodyPr wrap="square" rtlCol="0">
            <a:spAutoFit/>
          </a:bodyPr>
          <a:lstStyle/>
          <a:p>
            <a:pPr marL="342900" indent="-342900" algn="just">
              <a:buFont typeface="Wingdings" panose="05000000000000000000" pitchFamily="2" charset="2"/>
              <a:buChar char="ü"/>
            </a:pPr>
            <a:r>
              <a:rPr lang="fr-FR" sz="2000" b="1" dirty="0">
                <a:solidFill>
                  <a:srgbClr val="002060"/>
                </a:solidFill>
                <a:latin typeface="Marianne" panose="02000000000000000000" pitchFamily="50" charset="0"/>
              </a:rPr>
              <a:t>Commission CNR du 14 mars 2024 : 7 projets</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Sur les traces du cacao - Ecole élémentaire - EVECQUEMONT</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Jouer, jouer et encore jouer - Ecole Maternelle Les Cygnes - Le VESINET	</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Des Aménagements Pédagogiques comme levier à la Réussite de nos élèves &amp; aux Apprentissages Fondamentaux - Ecole élémentaire Paul Bert - LES MUREAUX</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Une fresque qui nous rassemble - Ecole élémentaire Maurice Ravel - LES MUREAUX</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Apprendre autrement : classe active et inclusive - Lycée François Villon - LES MUREAUX</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Cultures en action - Ecole élémentaire J. Curie 2 - SARTROUVILLE</a:t>
            </a:r>
          </a:p>
          <a:p>
            <a:pPr marL="285750" indent="-285750" algn="just">
              <a:buFont typeface="Courier New" panose="02070309020205020404" pitchFamily="49" charset="0"/>
              <a:buChar char="o"/>
            </a:pPr>
            <a:r>
              <a:rPr lang="fr-FR" sz="2000" dirty="0">
                <a:solidFill>
                  <a:srgbClr val="002060"/>
                </a:solidFill>
                <a:latin typeface="Marianne" panose="02000000000000000000" pitchFamily="50" charset="0"/>
              </a:rPr>
              <a:t>Pour une meilleure co-éducation au service des apprentissages des élèves - Ecole Maternelle J.MACE -SAINT-CYR L'ECOLE</a:t>
            </a:r>
          </a:p>
          <a:p>
            <a:pPr algn="just"/>
            <a:r>
              <a:rPr lang="fr-FR" sz="2400" b="1" dirty="0">
                <a:solidFill>
                  <a:srgbClr val="002060"/>
                </a:solidFill>
                <a:latin typeface="Marianne" panose="02000000000000000000" pitchFamily="50" charset="0"/>
              </a:rPr>
              <a:t> </a:t>
            </a:r>
          </a:p>
        </p:txBody>
      </p:sp>
    </p:spTree>
    <p:extLst>
      <p:ext uri="{BB962C8B-B14F-4D97-AF65-F5344CB8AC3E}">
        <p14:creationId xmlns:p14="http://schemas.microsoft.com/office/powerpoint/2010/main" val="162652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C3940-2A99-4EAF-B60C-1DD39149486D}"/>
              </a:ext>
            </a:extLst>
          </p:cNvPr>
          <p:cNvSpPr>
            <a:spLocks noGrp="1"/>
          </p:cNvSpPr>
          <p:nvPr>
            <p:ph type="title"/>
          </p:nvPr>
        </p:nvSpPr>
        <p:spPr/>
        <p:txBody>
          <a:bodyPr/>
          <a:lstStyle/>
          <a:p>
            <a:r>
              <a:rPr lang="fr-FR" b="1" dirty="0">
                <a:solidFill>
                  <a:srgbClr val="0070C0"/>
                </a:solidFill>
              </a:rPr>
              <a:t>Accompagnement collectif EMC</a:t>
            </a:r>
          </a:p>
        </p:txBody>
      </p:sp>
      <p:graphicFrame>
        <p:nvGraphicFramePr>
          <p:cNvPr id="4" name="Espace réservé du contenu 3">
            <a:extLst>
              <a:ext uri="{FF2B5EF4-FFF2-40B4-BE49-F238E27FC236}">
                <a16:creationId xmlns:a16="http://schemas.microsoft.com/office/drawing/2014/main" id="{CC4EA39B-DF78-4F06-9BB9-2C569F5062DA}"/>
              </a:ext>
            </a:extLst>
          </p:cNvPr>
          <p:cNvGraphicFramePr>
            <a:graphicFrameLocks noGrp="1"/>
          </p:cNvGraphicFramePr>
          <p:nvPr>
            <p:ph idx="1"/>
            <p:extLst>
              <p:ext uri="{D42A27DB-BD31-4B8C-83A1-F6EECF244321}">
                <p14:modId xmlns:p14="http://schemas.microsoft.com/office/powerpoint/2010/main" val="716304566"/>
              </p:ext>
            </p:extLst>
          </p:nvPr>
        </p:nvGraphicFramePr>
        <p:xfrm>
          <a:off x="951119" y="1520825"/>
          <a:ext cx="8779016" cy="4579522"/>
        </p:xfrm>
        <a:graphic>
          <a:graphicData uri="http://schemas.openxmlformats.org/drawingml/2006/table">
            <a:tbl>
              <a:tblPr/>
              <a:tblGrid>
                <a:gridCol w="4389508">
                  <a:extLst>
                    <a:ext uri="{9D8B030D-6E8A-4147-A177-3AD203B41FA5}">
                      <a16:colId xmlns:a16="http://schemas.microsoft.com/office/drawing/2014/main" val="3337055439"/>
                    </a:ext>
                  </a:extLst>
                </a:gridCol>
                <a:gridCol w="4389508">
                  <a:extLst>
                    <a:ext uri="{9D8B030D-6E8A-4147-A177-3AD203B41FA5}">
                      <a16:colId xmlns:a16="http://schemas.microsoft.com/office/drawing/2014/main" val="2208210303"/>
                    </a:ext>
                  </a:extLst>
                </a:gridCol>
              </a:tblGrid>
              <a:tr h="305357">
                <a:tc>
                  <a:txBody>
                    <a:bodyPr/>
                    <a:lstStyle/>
                    <a:p>
                      <a:pPr algn="l"/>
                      <a:r>
                        <a:rPr lang="fr-FR" sz="1500" b="1">
                          <a:effectLst/>
                          <a:latin typeface="Calibri" panose="020F0502020204030204" pitchFamily="34" charset="0"/>
                        </a:rPr>
                        <a:t>dates</a:t>
                      </a: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l"/>
                      <a:r>
                        <a:rPr lang="fr-FR" sz="1500" b="1">
                          <a:effectLst/>
                          <a:latin typeface="Calibri" panose="020F0502020204030204" pitchFamily="34" charset="0"/>
                        </a:rPr>
                        <a:t>écoles</a:t>
                      </a: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88593309"/>
                  </a:ext>
                </a:extLst>
              </a:tr>
              <a:tr h="534375">
                <a:tc>
                  <a:txBody>
                    <a:bodyPr/>
                    <a:lstStyle/>
                    <a:p>
                      <a:pPr algn="l"/>
                      <a:br>
                        <a:rPr lang="fr-FR" sz="1500" dirty="0">
                          <a:effectLst/>
                          <a:latin typeface="Calibri" panose="020F0502020204030204" pitchFamily="34" charset="0"/>
                        </a:rPr>
                      </a:br>
                      <a:endParaRPr lang="fr-FR" sz="1500" dirty="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a:effectLst/>
                          <a:latin typeface="Calibri" panose="020F0502020204030204" pitchFamily="34" charset="0"/>
                        </a:rPr>
                      </a:b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386192"/>
                  </a:ext>
                </a:extLst>
              </a:tr>
              <a:tr h="534375">
                <a:tc>
                  <a:txBody>
                    <a:bodyPr/>
                    <a:lstStyle/>
                    <a:p>
                      <a:pPr algn="l"/>
                      <a:r>
                        <a:rPr lang="fr-FR" sz="1500" dirty="0">
                          <a:effectLst/>
                          <a:latin typeface="Calibri" panose="020F0502020204030204" pitchFamily="34" charset="0"/>
                        </a:rPr>
                        <a:t>jeudi 5 mai</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a:effectLst/>
                          <a:latin typeface="Calibri" panose="020F0502020204030204" pitchFamily="34" charset="0"/>
                        </a:rPr>
                      </a:b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74177"/>
                  </a:ext>
                </a:extLst>
              </a:tr>
              <a:tr h="305357">
                <a:tc>
                  <a:txBody>
                    <a:bodyPr/>
                    <a:lstStyle/>
                    <a:p>
                      <a:pPr algn="l"/>
                      <a:endParaRPr lang="fr-FR" sz="1500" dirty="0">
                        <a:effectLst/>
                        <a:latin typeface="Calibri" panose="020F0502020204030204" pitchFamily="34" charset="0"/>
                      </a:endParaRPr>
                    </a:p>
                    <a:p>
                      <a:pPr algn="l"/>
                      <a:r>
                        <a:rPr lang="fr-FR" sz="1500" dirty="0">
                          <a:effectLst/>
                          <a:latin typeface="Calibri" panose="020F0502020204030204" pitchFamily="34" charset="0"/>
                        </a:rPr>
                        <a:t>lundi 6 mai</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500">
                          <a:effectLst/>
                          <a:latin typeface="Calibri" panose="020F0502020204030204" pitchFamily="34" charset="0"/>
                        </a:rPr>
                        <a:t>ECOLE DES CONDAMINES</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80699"/>
                  </a:ext>
                </a:extLst>
              </a:tr>
              <a:tr h="534375">
                <a:tc>
                  <a:txBody>
                    <a:bodyPr/>
                    <a:lstStyle/>
                    <a:p>
                      <a:pPr algn="l"/>
                      <a:r>
                        <a:rPr lang="fr-FR" sz="1500" dirty="0">
                          <a:effectLst/>
                          <a:latin typeface="Calibri" panose="020F0502020204030204" pitchFamily="34" charset="0"/>
                        </a:rPr>
                        <a:t>mardi 7 mai</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a:effectLst/>
                          <a:latin typeface="Calibri" panose="020F0502020204030204" pitchFamily="34" charset="0"/>
                        </a:rPr>
                      </a:b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298482"/>
                  </a:ext>
                </a:extLst>
              </a:tr>
              <a:tr h="534375">
                <a:tc>
                  <a:txBody>
                    <a:bodyPr/>
                    <a:lstStyle/>
                    <a:p>
                      <a:pPr algn="l"/>
                      <a:r>
                        <a:rPr lang="fr-FR" sz="1500">
                          <a:effectLst/>
                          <a:latin typeface="Calibri" panose="020F0502020204030204" pitchFamily="34" charset="0"/>
                        </a:rPr>
                        <a:t>lundi 13 mai</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a:effectLst/>
                          <a:latin typeface="Calibri" panose="020F0502020204030204" pitchFamily="34" charset="0"/>
                        </a:rPr>
                      </a:b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214540"/>
                  </a:ext>
                </a:extLst>
              </a:tr>
              <a:tr h="534375">
                <a:tc>
                  <a:txBody>
                    <a:bodyPr/>
                    <a:lstStyle/>
                    <a:p>
                      <a:pPr algn="l"/>
                      <a:r>
                        <a:rPr lang="fr-FR" sz="1500">
                          <a:effectLst/>
                          <a:latin typeface="Calibri" panose="020F0502020204030204" pitchFamily="34" charset="0"/>
                        </a:rPr>
                        <a:t>mardi 14 mai</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a:effectLst/>
                          <a:latin typeface="Calibri" panose="020F0502020204030204" pitchFamily="34" charset="0"/>
                        </a:rPr>
                      </a:b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46048"/>
                  </a:ext>
                </a:extLst>
              </a:tr>
              <a:tr h="534375">
                <a:tc>
                  <a:txBody>
                    <a:bodyPr/>
                    <a:lstStyle/>
                    <a:p>
                      <a:pPr algn="l"/>
                      <a:r>
                        <a:rPr lang="fr-FR" sz="1500" dirty="0">
                          <a:effectLst/>
                          <a:latin typeface="Calibri" panose="020F0502020204030204" pitchFamily="34" charset="0"/>
                        </a:rPr>
                        <a:t>Jeudi 23 mai </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a:effectLst/>
                          <a:latin typeface="Calibri" panose="020F0502020204030204" pitchFamily="34" charset="0"/>
                        </a:rPr>
                      </a:br>
                      <a:endParaRPr lang="fr-FR" sz="150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008805"/>
                  </a:ext>
                </a:extLst>
              </a:tr>
              <a:tr h="534375">
                <a:tc>
                  <a:txBody>
                    <a:bodyPr/>
                    <a:lstStyle/>
                    <a:p>
                      <a:pPr algn="l"/>
                      <a:r>
                        <a:rPr lang="fr-FR" sz="1500">
                          <a:effectLst/>
                          <a:latin typeface="Calibri" panose="020F0502020204030204" pitchFamily="34" charset="0"/>
                        </a:rPr>
                        <a:t>vendredi 31 mai</a:t>
                      </a: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br>
                        <a:rPr lang="fr-FR" sz="1500" dirty="0">
                          <a:effectLst/>
                          <a:latin typeface="Calibri" panose="020F0502020204030204" pitchFamily="34" charset="0"/>
                        </a:rPr>
                      </a:br>
                      <a:endParaRPr lang="fr-FR" sz="1500" dirty="0">
                        <a:effectLst/>
                        <a:latin typeface="Calibri" panose="020F0502020204030204" pitchFamily="34" charset="0"/>
                      </a:endParaRPr>
                    </a:p>
                  </a:txBody>
                  <a:tcPr marL="76339" marR="76339" marT="38170" marB="3817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549358"/>
                  </a:ext>
                </a:extLst>
              </a:tr>
            </a:tbl>
          </a:graphicData>
        </a:graphic>
      </p:graphicFrame>
    </p:spTree>
    <p:extLst>
      <p:ext uri="{BB962C8B-B14F-4D97-AF65-F5344CB8AC3E}">
        <p14:creationId xmlns:p14="http://schemas.microsoft.com/office/powerpoint/2010/main" val="41982126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2714</Words>
  <Application>Microsoft Office PowerPoint</Application>
  <PresentationFormat>Grand écran</PresentationFormat>
  <Paragraphs>290</Paragraphs>
  <Slides>29</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Calibri</vt:lpstr>
      <vt:lpstr>Calibri Light</vt:lpstr>
      <vt:lpstr>Courier New</vt:lpstr>
      <vt:lpstr>Marianne</vt:lpstr>
      <vt:lpstr>Symbol</vt:lpstr>
      <vt:lpstr>Times New Roman</vt:lpstr>
      <vt:lpstr>Wingdings</vt:lpstr>
      <vt:lpstr>Thème Office</vt:lpstr>
      <vt:lpstr>7ème Réunion directrices et directeurs</vt:lpstr>
      <vt:lpstr>Ordre du jour</vt:lpstr>
      <vt:lpstr>Écoles de Buc</vt:lpstr>
      <vt:lpstr>Passation CPC</vt:lpstr>
      <vt:lpstr>Carte scolaire</vt:lpstr>
      <vt:lpstr>Présentation PowerPoint</vt:lpstr>
      <vt:lpstr>Choc des savoirs </vt:lpstr>
      <vt:lpstr>Présentation PowerPoint</vt:lpstr>
      <vt:lpstr>Accompagnement collectif EMC</vt:lpstr>
      <vt:lpstr>Formation Laïcité et valeurs de la République</vt:lpstr>
      <vt:lpstr>Présentation PowerPoint</vt:lpstr>
      <vt:lpstr>Présentation PowerPoint</vt:lpstr>
      <vt:lpstr>L’application Faits établissement</vt:lpstr>
      <vt:lpstr>L’application Faits établissement.</vt:lpstr>
      <vt:lpstr>Année scolaire 2023-2024 Module de formation des directeurs et directrices d’école </vt:lpstr>
      <vt:lpstr>1) La communication des valeurs républicaines et du principe de laïcité aux parents d’élèves : recueil d’expériences (20 min) </vt:lpstr>
      <vt:lpstr>2) L’école, la laïcité, les valeurs républicaines et les parents : point de vue institutionnel : vidéo et échanges (30 min) </vt:lpstr>
      <vt:lpstr>3) La perception du cadre républicain et laïque d’une école par les parents  : recueil d’expériences (10 min chrono!) </vt:lpstr>
      <vt:lpstr>5) Atelier réflexif entre pairs n°1 : l’espace scolaire  </vt:lpstr>
      <vt:lpstr>Grille de questions / diaporama atelier n°1</vt:lpstr>
      <vt:lpstr>Grille de questions / trames de réunions atelier n°2</vt:lpstr>
      <vt:lpstr>7) Synthèse des ateliers</vt:lpstr>
      <vt:lpstr>Mémo 1 - Points de vigilance / l’affichage collectif à l’attention des parents dans une école</vt:lpstr>
      <vt:lpstr>Mémo 2 - La communication du directeur ou de la directrice pour donner le cadre républicain et laïque de l’école aux parents  cf. fiche 17 du vademecum</vt:lpstr>
      <vt:lpstr>Mémo 3 - Les aides apportées par les directeurs et directrices aux enseignants et enseignantes pour la réunion de rentrée de parents </vt:lpstr>
      <vt:lpstr>Anticiper et prévenir : expliquer la laïcité aux parents dès la rentrée des classes. </vt:lpstr>
      <vt:lpstr>S’appuyer sur la charte de la laïcité</vt:lpstr>
      <vt:lpstr> Écouter l’élève et sa famille, rappeler la  loi.</vt:lpstr>
      <vt:lpstr>Références institutionnelles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Breton</dc:creator>
  <cp:lastModifiedBy>Laurence Breton</cp:lastModifiedBy>
  <cp:revision>12</cp:revision>
  <dcterms:created xsi:type="dcterms:W3CDTF">2024-03-20T14:06:36Z</dcterms:created>
  <dcterms:modified xsi:type="dcterms:W3CDTF">2024-03-27T09:46:19Z</dcterms:modified>
</cp:coreProperties>
</file>