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93" r:id="rId3"/>
    <p:sldId id="274" r:id="rId4"/>
    <p:sldId id="275" r:id="rId5"/>
    <p:sldId id="276" r:id="rId6"/>
    <p:sldId id="294" r:id="rId7"/>
    <p:sldId id="297" r:id="rId8"/>
    <p:sldId id="295" r:id="rId9"/>
    <p:sldId id="298" r:id="rId10"/>
    <p:sldId id="296" r:id="rId11"/>
    <p:sldId id="299" r:id="rId12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n and" initials="ta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AA4D9"/>
    <a:srgbClr val="5D9AD0"/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5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57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0698A-F87F-40D7-8D4C-BD917EC38EEF}" type="datetimeFigureOut">
              <a:rPr lang="fr-FR" smtClean="0"/>
              <a:pPr/>
              <a:t>02/09/2023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ED904-1804-4E79-81AB-15A362485A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95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ED904-1804-4E79-81AB-15A362485A42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09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FB27-FF59-48F5-BD30-56F822B9AF30}" type="datetime1">
              <a:rPr lang="fr-FR" smtClean="0"/>
              <a:pPr/>
              <a:t>02/09/2023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0D37-6F07-40B3-B766-58074079DD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40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11ACF-53D3-42D6-BA11-CC88B73D9F8B}" type="datetime1">
              <a:rPr lang="fr-FR" smtClean="0"/>
              <a:pPr/>
              <a:t>02/09/2023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0D37-6F07-40B3-B766-58074079DD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18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0AC6-9BDF-4A13-9E6E-170DC3A04EEA}" type="datetime1">
              <a:rPr lang="fr-FR" smtClean="0"/>
              <a:pPr/>
              <a:t>02/09/2023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0D37-6F07-40B3-B766-58074079DD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7700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9F52-DAE3-4234-A264-2162BC2B2413}" type="datetime1">
              <a:rPr lang="fr-FR" smtClean="0"/>
              <a:pPr/>
              <a:t>02/09/2023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0D37-6F07-40B3-B766-58074079DD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73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59CE-C1A8-469F-8F91-391D8B231149}" type="datetime1">
              <a:rPr lang="fr-FR" smtClean="0"/>
              <a:pPr/>
              <a:t>02/09/2023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0D37-6F07-40B3-B766-58074079DD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024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51D0-D726-4EDA-AD66-7CA0798A10AF}" type="datetime1">
              <a:rPr lang="fr-FR" smtClean="0"/>
              <a:pPr/>
              <a:t>02/09/2023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0D37-6F07-40B3-B766-58074079DD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657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90AD-B6A5-4A75-B876-115CBD0FC1DF}" type="datetime1">
              <a:rPr lang="fr-FR" smtClean="0"/>
              <a:pPr/>
              <a:t>02/09/2023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0D37-6F07-40B3-B766-58074079DD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23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3A87-759C-47EE-A2B6-566B51AB3949}" type="datetime1">
              <a:rPr lang="fr-FR" smtClean="0"/>
              <a:pPr/>
              <a:t>02/09/2023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0D37-6F07-40B3-B766-58074079DD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253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17938-F7D5-46D1-9783-2B174037A61A}" type="datetime1">
              <a:rPr lang="fr-FR" smtClean="0"/>
              <a:pPr/>
              <a:t>02/09/2023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0D37-6F07-40B3-B766-58074079DD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92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B060-DE6B-4C66-9C90-39438C5391F6}" type="datetime1">
              <a:rPr lang="fr-FR" smtClean="0"/>
              <a:pPr/>
              <a:t>02/09/2023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0D37-6F07-40B3-B766-58074079DD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822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E9725-642C-4CC1-AEDE-349CFC94571D}" type="datetime1">
              <a:rPr lang="fr-FR" smtClean="0"/>
              <a:pPr/>
              <a:t>02/09/2023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0D37-6F07-40B3-B766-58074079DD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6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C74C9-B488-4858-91F2-DA879E8E7EAD}" type="datetime1">
              <a:rPr lang="fr-FR" smtClean="0"/>
              <a:pPr/>
              <a:t>02/09/2023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00D37-6F07-40B3-B766-58074079DD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64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 rot="10800000" flipV="1">
            <a:off x="2199053" y="552698"/>
            <a:ext cx="75575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/>
              <a:t>PPRE EHP</a:t>
            </a:r>
            <a:endParaRPr lang="fr-FR" sz="6600" b="1" dirty="0"/>
          </a:p>
        </p:txBody>
      </p:sp>
      <p:sp>
        <p:nvSpPr>
          <p:cNvPr id="6" name="Rectangle 5"/>
          <p:cNvSpPr/>
          <p:nvPr/>
        </p:nvSpPr>
        <p:spPr>
          <a:xfrm>
            <a:off x="347472" y="1993124"/>
            <a:ext cx="11512296" cy="156966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fr-FR" sz="1600" dirty="0"/>
          </a:p>
          <a:p>
            <a:r>
              <a:rPr lang="fr-FR" sz="1600" dirty="0"/>
              <a:t>NOM et prénom de l’élève : ………………………………………………………………….</a:t>
            </a:r>
          </a:p>
          <a:p>
            <a:r>
              <a:rPr lang="fr-FR" sz="1600" dirty="0"/>
              <a:t>Date de naissance : ………/………/………</a:t>
            </a:r>
          </a:p>
          <a:p>
            <a:r>
              <a:rPr lang="fr-FR" sz="1600" dirty="0"/>
              <a:t>Adresse : …………………………………………………………………………………………………………………………………………………………………………………………………..</a:t>
            </a:r>
          </a:p>
          <a:p>
            <a:r>
              <a:rPr lang="fr-FR" sz="1600" dirty="0"/>
              <a:t>Portable : ……………………………………………		Courriel : ……………………………………………………………………………………………………………</a:t>
            </a:r>
          </a:p>
          <a:p>
            <a:r>
              <a:rPr lang="fr-FR" sz="1600" dirty="0"/>
              <a:t> 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972418"/>
              </p:ext>
            </p:extLst>
          </p:nvPr>
        </p:nvGraphicFramePr>
        <p:xfrm>
          <a:off x="365761" y="3682322"/>
          <a:ext cx="11503152" cy="28156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34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4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614"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0D0D0D"/>
                          </a:solidFill>
                        </a:rPr>
                        <a:t>COORDONNÉES DES REPRÉSENTANTS LÉGAUX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90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Parents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Autre responsable légal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583">
                <a:tc>
                  <a:txBody>
                    <a:bodyPr/>
                    <a:lstStyle/>
                    <a:p>
                      <a:r>
                        <a:rPr lang="fr-FR" sz="1400" dirty="0"/>
                        <a:t>M. / Mme</a:t>
                      </a:r>
                    </a:p>
                    <a:p>
                      <a:r>
                        <a:rPr lang="fr-FR" sz="1400" dirty="0"/>
                        <a:t>………………………………………………………………….</a:t>
                      </a:r>
                    </a:p>
                    <a:p>
                      <a:r>
                        <a:rPr lang="fr-FR" sz="1400" dirty="0"/>
                        <a:t>Adresse :</a:t>
                      </a:r>
                    </a:p>
                    <a:p>
                      <a:r>
                        <a:rPr lang="fr-FR" sz="1400" dirty="0"/>
                        <a:t>………………………………………………………………….</a:t>
                      </a:r>
                    </a:p>
                    <a:p>
                      <a:r>
                        <a:rPr lang="fr-FR" sz="1400" dirty="0"/>
                        <a:t>………………………………………………………………….</a:t>
                      </a:r>
                    </a:p>
                    <a:p>
                      <a:r>
                        <a:rPr lang="fr-FR" sz="1400" dirty="0"/>
                        <a:t>Tél. :  </a:t>
                      </a:r>
                    </a:p>
                    <a:p>
                      <a:r>
                        <a:rPr lang="fr-FR" sz="1400" dirty="0"/>
                        <a:t>…………………………………………………………</a:t>
                      </a:r>
                    </a:p>
                    <a:p>
                      <a:r>
                        <a:rPr lang="fr-FR" sz="1400" dirty="0"/>
                        <a:t>Courriel : </a:t>
                      </a:r>
                    </a:p>
                    <a:p>
                      <a:r>
                        <a:rPr lang="fr-FR" sz="1400" dirty="0"/>
                        <a:t>……………………………………………………………..…..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M. / Mme</a:t>
                      </a:r>
                    </a:p>
                    <a:p>
                      <a:r>
                        <a:rPr lang="fr-FR" sz="1400" dirty="0"/>
                        <a:t>………………………………………………………………….</a:t>
                      </a:r>
                    </a:p>
                    <a:p>
                      <a:r>
                        <a:rPr lang="fr-FR" sz="1400" dirty="0"/>
                        <a:t>Adresse :</a:t>
                      </a:r>
                    </a:p>
                    <a:p>
                      <a:r>
                        <a:rPr lang="fr-FR" sz="1400" dirty="0"/>
                        <a:t>………………………………………………………………….</a:t>
                      </a:r>
                    </a:p>
                    <a:p>
                      <a:r>
                        <a:rPr lang="fr-FR" sz="1400" dirty="0"/>
                        <a:t>………………………………………………………………….</a:t>
                      </a:r>
                    </a:p>
                    <a:p>
                      <a:r>
                        <a:rPr lang="fr-FR" sz="1400" dirty="0"/>
                        <a:t>Tél. :  </a:t>
                      </a:r>
                    </a:p>
                    <a:p>
                      <a:r>
                        <a:rPr lang="fr-FR" sz="1400" dirty="0"/>
                        <a:t>…………………………………………………………</a:t>
                      </a:r>
                    </a:p>
                    <a:p>
                      <a:r>
                        <a:rPr lang="fr-FR" sz="1400" dirty="0"/>
                        <a:t>Courriel : </a:t>
                      </a:r>
                    </a:p>
                    <a:p>
                      <a:r>
                        <a:rPr lang="fr-FR" sz="1400" dirty="0"/>
                        <a:t>……………………………………………………………..…..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M. / Mme</a:t>
                      </a:r>
                    </a:p>
                    <a:p>
                      <a:r>
                        <a:rPr lang="fr-FR" sz="1400" dirty="0"/>
                        <a:t>………………………………………………………………….</a:t>
                      </a:r>
                    </a:p>
                    <a:p>
                      <a:r>
                        <a:rPr lang="fr-FR" sz="1400" dirty="0"/>
                        <a:t>Adresse :</a:t>
                      </a:r>
                    </a:p>
                    <a:p>
                      <a:r>
                        <a:rPr lang="fr-FR" sz="1400" dirty="0"/>
                        <a:t>………………………………………………………………….</a:t>
                      </a:r>
                    </a:p>
                    <a:p>
                      <a:r>
                        <a:rPr lang="fr-FR" sz="1400" dirty="0"/>
                        <a:t>………………………………………………………………….</a:t>
                      </a:r>
                    </a:p>
                    <a:p>
                      <a:r>
                        <a:rPr lang="fr-FR" sz="1400" dirty="0"/>
                        <a:t>Tél. :  </a:t>
                      </a:r>
                    </a:p>
                    <a:p>
                      <a:r>
                        <a:rPr lang="fr-FR" sz="1400" dirty="0"/>
                        <a:t>…………………………………………………………</a:t>
                      </a:r>
                    </a:p>
                    <a:p>
                      <a:r>
                        <a:rPr lang="fr-FR" sz="1400" dirty="0"/>
                        <a:t>Courriel : </a:t>
                      </a:r>
                    </a:p>
                    <a:p>
                      <a:r>
                        <a:rPr lang="fr-FR" sz="1400" dirty="0"/>
                        <a:t>……………………………………………………</a:t>
                      </a:r>
                      <a:r>
                        <a:rPr lang="fr-FR" sz="1600" dirty="0"/>
                        <a:t>………..…..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Espace réservé du pied de page 6">
            <a:extLst>
              <a:ext uri="{FF2B5EF4-FFF2-40B4-BE49-F238E27FC236}">
                <a16:creationId xmlns:a16="http://schemas.microsoft.com/office/drawing/2014/main" id="{41CC56C7-A261-40AD-AA7D-5382D44FD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898" y="6581632"/>
            <a:ext cx="12112101" cy="365125"/>
          </a:xfrm>
        </p:spPr>
        <p:txBody>
          <a:bodyPr/>
          <a:lstStyle/>
          <a:p>
            <a:pPr algn="l"/>
            <a:r>
              <a:rPr lang="fr-FR" dirty="0"/>
              <a:t>PPRE-EIP-78                                                                                                                                             page </a:t>
            </a:r>
            <a:fld id="{EFBAA802-8C1B-480F-8B6B-BA1BFFD40BFE}" type="slidenum">
              <a:rPr lang="fr-FR" smtClean="0"/>
              <a:t>1</a:t>
            </a:fld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831E48D-2D49-4D0B-832D-91EE664BCB3E}"/>
              </a:ext>
            </a:extLst>
          </p:cNvPr>
          <p:cNvSpPr/>
          <p:nvPr/>
        </p:nvSpPr>
        <p:spPr>
          <a:xfrm>
            <a:off x="10452755" y="552549"/>
            <a:ext cx="10983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0" dirty="0">
                <a:ln w="0"/>
                <a:solidFill>
                  <a:srgbClr val="0066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 7</a:t>
            </a:r>
          </a:p>
        </p:txBody>
      </p:sp>
      <p:pic>
        <p:nvPicPr>
          <p:cNvPr id="3" name="Image 1" descr="B52C0748">
            <a:extLst>
              <a:ext uri="{FF2B5EF4-FFF2-40B4-BE49-F238E27FC236}">
                <a16:creationId xmlns:a16="http://schemas.microsoft.com/office/drawing/2014/main" id="{FE619241-CC4D-4589-81FC-0ACD9369E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1" y="220268"/>
            <a:ext cx="3476440" cy="101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1069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89933" y="1"/>
            <a:ext cx="4917687" cy="2057400"/>
          </a:xfrm>
        </p:spPr>
        <p:txBody>
          <a:bodyPr>
            <a:normAutofit/>
          </a:bodyPr>
          <a:lstStyle/>
          <a:p>
            <a:r>
              <a:rPr lang="fr-FR" sz="1200" dirty="0">
                <a:latin typeface="+mn-lt"/>
              </a:rPr>
              <a:t>		</a:t>
            </a:r>
            <a:br>
              <a:rPr lang="fr-FR" sz="1600" b="1" dirty="0"/>
            </a:br>
            <a:r>
              <a:rPr lang="fr-FR" sz="1600" b="1" dirty="0"/>
              <a:t>		</a:t>
            </a:r>
            <a:endParaRPr lang="fr-FR" sz="1800" dirty="0">
              <a:latin typeface="+mn-lt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551177" y="234176"/>
            <a:ext cx="6469837" cy="6200077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Scolarité au Lycée</a:t>
            </a:r>
          </a:p>
          <a:p>
            <a:pPr marL="0" indent="0">
              <a:buNone/>
            </a:pPr>
            <a:endParaRPr lang="fr-FR" sz="180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>
          <a:xfrm>
            <a:off x="289933" y="2252779"/>
            <a:ext cx="4917687" cy="4493708"/>
          </a:xfrm>
        </p:spPr>
        <p:txBody>
          <a:bodyPr>
            <a:normAutofit/>
          </a:bodyPr>
          <a:lstStyle/>
          <a:p>
            <a:endParaRPr lang="fr-FR" dirty="0"/>
          </a:p>
          <a:p>
            <a:pPr>
              <a:lnSpc>
                <a:spcPct val="150000"/>
              </a:lnSpc>
            </a:pPr>
            <a:r>
              <a:rPr lang="fr-FR" sz="1400" dirty="0"/>
              <a:t>Chef d’établissement :</a:t>
            </a:r>
          </a:p>
          <a:p>
            <a:pPr>
              <a:lnSpc>
                <a:spcPct val="150000"/>
              </a:lnSpc>
            </a:pPr>
            <a:r>
              <a:rPr lang="fr-FR" sz="1400" dirty="0"/>
              <a:t>Référent EIP :</a:t>
            </a:r>
          </a:p>
          <a:p>
            <a:pPr>
              <a:lnSpc>
                <a:spcPct val="150000"/>
              </a:lnSpc>
            </a:pPr>
            <a:r>
              <a:rPr lang="fr-FR" sz="1400" dirty="0"/>
              <a:t>Psychologue de l’éducation nationale :</a:t>
            </a:r>
          </a:p>
          <a:p>
            <a:pPr>
              <a:lnSpc>
                <a:spcPct val="150000"/>
              </a:lnSpc>
            </a:pPr>
            <a:r>
              <a:rPr lang="fr-FR" sz="1400" dirty="0"/>
              <a:t>Médecin/infirmière de l’éducation nationale : </a:t>
            </a:r>
          </a:p>
          <a:p>
            <a:pPr>
              <a:lnSpc>
                <a:spcPct val="150000"/>
              </a:lnSpc>
            </a:pPr>
            <a:r>
              <a:rPr lang="fr-FR" sz="1400" dirty="0"/>
              <a:t>Intervenants extérieurs (psychologue, orthoptistes…):</a:t>
            </a:r>
          </a:p>
          <a:p>
            <a:pPr>
              <a:lnSpc>
                <a:spcPct val="150000"/>
              </a:lnSpc>
            </a:pPr>
            <a:endParaRPr lang="fr-FR" sz="1400" dirty="0"/>
          </a:p>
          <a:p>
            <a:pPr>
              <a:lnSpc>
                <a:spcPct val="150000"/>
              </a:lnSpc>
            </a:pPr>
            <a:r>
              <a:rPr lang="fr-FR" sz="1400" dirty="0"/>
              <a:t>Fait le :	</a:t>
            </a:r>
          </a:p>
          <a:p>
            <a:pPr>
              <a:lnSpc>
                <a:spcPct val="150000"/>
              </a:lnSpc>
            </a:pPr>
            <a:r>
              <a:rPr lang="fr-FR" sz="1400" dirty="0"/>
              <a:t>Signatures :	</a:t>
            </a:r>
            <a:r>
              <a:rPr lang="fr-FR" dirty="0"/>
              <a:t>	</a:t>
            </a:r>
          </a:p>
          <a:p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822584"/>
              </p:ext>
            </p:extLst>
          </p:nvPr>
        </p:nvGraphicFramePr>
        <p:xfrm>
          <a:off x="5501270" y="894102"/>
          <a:ext cx="6550521" cy="5817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80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27708">
                <a:tc>
                  <a:txBody>
                    <a:bodyPr/>
                    <a:lstStyle/>
                    <a:p>
                      <a:endParaRPr lang="fr-FR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85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451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</a:t>
                      </a:r>
                      <a:r>
                        <a:rPr lang="fr-FR" baseline="0" dirty="0"/>
                        <a:t>re</a:t>
                      </a:r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451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Tale</a:t>
                      </a:r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71078" y="234175"/>
            <a:ext cx="4936541" cy="22413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89933" y="2565013"/>
            <a:ext cx="4917688" cy="40588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516062" y="1135640"/>
            <a:ext cx="857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</a:rPr>
              <a:t>Année </a:t>
            </a:r>
          </a:p>
          <a:p>
            <a:r>
              <a:rPr lang="fr-FR" sz="1400" b="1" dirty="0">
                <a:solidFill>
                  <a:schemeClr val="bg1"/>
                </a:solidFill>
              </a:rPr>
              <a:t>scolaire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299398" y="1141736"/>
            <a:ext cx="857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</a:rPr>
              <a:t>Niveau de classe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8283646" y="1242320"/>
            <a:ext cx="3036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</a:rPr>
              <a:t>Dispositifs mis en place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8224" y="246210"/>
            <a:ext cx="49438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Bilan psychométrique effectué par :</a:t>
            </a:r>
            <a:br>
              <a:rPr lang="fr-FR" dirty="0"/>
            </a:br>
            <a:r>
              <a:rPr lang="fr-FR" dirty="0"/>
              <a:t>Le :</a:t>
            </a:r>
            <a:br>
              <a:rPr lang="fr-FR" dirty="0"/>
            </a:br>
            <a:br>
              <a:rPr lang="fr-FR" dirty="0"/>
            </a:br>
            <a:r>
              <a:rPr lang="fr-FR" dirty="0"/>
              <a:t>Autres projets (PAI/ PAP…) ?</a:t>
            </a:r>
            <a:br>
              <a:rPr lang="fr-FR" dirty="0"/>
            </a:br>
            <a:r>
              <a:rPr lang="fr-FR" dirty="0"/>
              <a:t>Si oui </a:t>
            </a:r>
            <a:br>
              <a:rPr lang="fr-FR" dirty="0"/>
            </a:br>
            <a:r>
              <a:rPr lang="fr-FR" dirty="0"/>
              <a:t>	Date :</a:t>
            </a:r>
            <a:br>
              <a:rPr lang="fr-FR" dirty="0"/>
            </a:br>
            <a:r>
              <a:rPr lang="fr-FR" dirty="0"/>
              <a:t>	Pourquoi :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7141464" y="1160024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</a:rPr>
              <a:t>Professeur Principal</a:t>
            </a:r>
          </a:p>
        </p:txBody>
      </p:sp>
      <p:sp>
        <p:nvSpPr>
          <p:cNvPr id="14" name="Espace réservé du pied de page 6">
            <a:extLst>
              <a:ext uri="{FF2B5EF4-FFF2-40B4-BE49-F238E27FC236}">
                <a16:creationId xmlns:a16="http://schemas.microsoft.com/office/drawing/2014/main" id="{08597BBD-D3F7-4F21-AAFD-923FCF828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898" y="6581632"/>
            <a:ext cx="12112101" cy="365125"/>
          </a:xfrm>
        </p:spPr>
        <p:txBody>
          <a:bodyPr/>
          <a:lstStyle/>
          <a:p>
            <a:pPr algn="l"/>
            <a:r>
              <a:rPr lang="fr-FR" dirty="0"/>
              <a:t>PPRE-EIP-78                                                                                                                                             page </a:t>
            </a:r>
            <a:fld id="{EFBAA802-8C1B-480F-8B6B-BA1BFFD40BFE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1413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853981"/>
              </p:ext>
            </p:extLst>
          </p:nvPr>
        </p:nvGraphicFramePr>
        <p:xfrm>
          <a:off x="239776" y="276348"/>
          <a:ext cx="11665710" cy="6252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8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6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9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1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665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19137">
                <a:tc gridSpan="7">
                  <a:txBody>
                    <a:bodyPr/>
                    <a:lstStyle/>
                    <a:p>
                      <a:pPr algn="ctr"/>
                      <a:r>
                        <a:rPr lang="fr-FR" dirty="0"/>
                        <a:t>ÉVOLUTION DES AIDES MISES EN ŒUVRE</a:t>
                      </a:r>
                    </a:p>
                    <a:p>
                      <a:pPr algn="ctr"/>
                      <a:r>
                        <a:rPr lang="fr-FR" dirty="0"/>
                        <a:t>AU</a:t>
                      </a:r>
                      <a:r>
                        <a:rPr lang="fr-FR" baseline="0" dirty="0"/>
                        <a:t> LYCÉE</a:t>
                      </a:r>
                      <a:endParaRPr lang="fr-FR" dirty="0"/>
                    </a:p>
                    <a:p>
                      <a:pPr algn="ctr"/>
                      <a:r>
                        <a:rPr lang="fr-FR" sz="1200" dirty="0"/>
                        <a:t>( A remplir en fin d’année)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9043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Année scolaire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ctr"/>
                      <a:r>
                        <a:rPr lang="fr-FR" sz="1400" b="1" dirty="0"/>
                        <a:t>Lycée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ctr"/>
                      <a:r>
                        <a:rPr lang="fr-FR" sz="1400" b="1" dirty="0"/>
                        <a:t>Classe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l"/>
                      <a:r>
                        <a:rPr lang="fr-FR" sz="1400" b="1" dirty="0"/>
                        <a:t>Suivi(s) extérieur(s)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l"/>
                      <a:r>
                        <a:rPr lang="fr-FR" sz="1400" b="1" dirty="0"/>
                        <a:t>Adaptations et aménagements mis en œuvre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l"/>
                      <a:r>
                        <a:rPr lang="fr-FR" sz="1400" b="1" dirty="0"/>
                        <a:t>Progrès constatés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l"/>
                      <a:r>
                        <a:rPr lang="fr-FR" sz="1400" b="1" dirty="0"/>
                        <a:t>Perspectives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569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2de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913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1re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945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Tale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Espace réservé du pied de page 6">
            <a:extLst>
              <a:ext uri="{FF2B5EF4-FFF2-40B4-BE49-F238E27FC236}">
                <a16:creationId xmlns:a16="http://schemas.microsoft.com/office/drawing/2014/main" id="{880214A5-6B17-4016-B361-09E9F2FB1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898" y="6581632"/>
            <a:ext cx="12112101" cy="365125"/>
          </a:xfrm>
        </p:spPr>
        <p:txBody>
          <a:bodyPr/>
          <a:lstStyle/>
          <a:p>
            <a:pPr algn="l"/>
            <a:r>
              <a:rPr lang="fr-FR" dirty="0"/>
              <a:t>PPRE-EIP-78                                                                                                                                             page </a:t>
            </a:r>
            <a:fld id="{EFBAA802-8C1B-480F-8B6B-BA1BFFD40BFE}" type="slidenum">
              <a:rPr lang="fr-FR" smtClean="0"/>
              <a:t>11</a:t>
            </a:fld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623693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fr-FR" sz="6000" b="1" dirty="0">
                <a:solidFill>
                  <a:srgbClr val="0D0D0D"/>
                </a:solidFill>
              </a:rPr>
              <a:t>REPÉRAGE DES SPÉCIFICITÉS </a:t>
            </a:r>
            <a:br>
              <a:rPr lang="fr-FR" sz="6000" b="1" dirty="0">
                <a:solidFill>
                  <a:srgbClr val="0D0D0D"/>
                </a:solidFill>
              </a:rPr>
            </a:br>
            <a:r>
              <a:rPr lang="fr-FR" sz="6000" b="1" dirty="0">
                <a:solidFill>
                  <a:srgbClr val="0D0D0D"/>
                </a:solidFill>
              </a:rPr>
              <a:t>DE L’ÉLÈVE</a:t>
            </a:r>
          </a:p>
        </p:txBody>
      </p:sp>
      <p:sp>
        <p:nvSpPr>
          <p:cNvPr id="3" name="Espace réservé du pied de page 6">
            <a:extLst>
              <a:ext uri="{FF2B5EF4-FFF2-40B4-BE49-F238E27FC236}">
                <a16:creationId xmlns:a16="http://schemas.microsoft.com/office/drawing/2014/main" id="{93C83134-1B18-4D94-8D2C-D81711500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898" y="6581632"/>
            <a:ext cx="12112101" cy="365125"/>
          </a:xfrm>
        </p:spPr>
        <p:txBody>
          <a:bodyPr/>
          <a:lstStyle/>
          <a:p>
            <a:pPr algn="l"/>
            <a:r>
              <a:rPr lang="fr-FR" dirty="0"/>
              <a:t>PPRE-EIP-78                                                                                                                                             page </a:t>
            </a:r>
            <a:fld id="{EFBAA802-8C1B-480F-8B6B-BA1BFFD40BFE}" type="slidenum">
              <a:rPr lang="fr-FR" smtClean="0"/>
              <a:t>2</a:t>
            </a:fld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02953C5C-FFC0-4447-8788-AD3A20EA6EDA}"/>
              </a:ext>
            </a:extLst>
          </p:cNvPr>
          <p:cNvSpPr/>
          <p:nvPr/>
        </p:nvSpPr>
        <p:spPr>
          <a:xfrm>
            <a:off x="3557017" y="2603643"/>
            <a:ext cx="4624070" cy="1390526"/>
          </a:xfrm>
          <a:prstGeom prst="ellipse">
            <a:avLst/>
          </a:prstGeom>
          <a:solidFill>
            <a:srgbClr val="5D9AD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Conséquences du fonctionnement cognitif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3632509" y="280675"/>
            <a:ext cx="1725875" cy="107721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Accès rapide au langage oral, vocabulaire riche et varié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181087" y="440654"/>
            <a:ext cx="2482064" cy="83099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Acquisition rapide et parfois spontanée de la lecture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452662" y="3057214"/>
            <a:ext cx="2547016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Difficultés à s’adapter aux contraintes de l’écrit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103014" y="4105670"/>
            <a:ext cx="1944714" cy="83099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Décalage entre performance verbale </a:t>
            </a:r>
          </a:p>
          <a:p>
            <a:pPr algn="ctr"/>
            <a:r>
              <a:rPr lang="fr-FR" sz="1600" dirty="0"/>
              <a:t>et production écrite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8081657" y="5168083"/>
            <a:ext cx="1591056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Grande facilité </a:t>
            </a:r>
          </a:p>
          <a:p>
            <a:pPr algn="ctr"/>
            <a:r>
              <a:rPr lang="fr-FR" sz="1600" dirty="0"/>
              <a:t>de mémorisation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109693" y="4657052"/>
            <a:ext cx="2447323" cy="83099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Très bonne capacité d’abstraction, </a:t>
            </a:r>
          </a:p>
          <a:p>
            <a:pPr algn="ctr"/>
            <a:r>
              <a:rPr lang="fr-FR" sz="1600" dirty="0"/>
              <a:t>recherche de la complexité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23148" y="2114183"/>
            <a:ext cx="1512120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Pensée intuitive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91388" y="865453"/>
            <a:ext cx="2202993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Irrégularité inexpliquée des résultats</a:t>
            </a:r>
          </a:p>
        </p:txBody>
      </p:sp>
      <p:cxnSp>
        <p:nvCxnSpPr>
          <p:cNvPr id="3" name="Connecteur droit avec flèche 2"/>
          <p:cNvCxnSpPr>
            <a:cxnSpLocks/>
            <a:stCxn id="2" idx="0"/>
            <a:endCxn id="4" idx="2"/>
          </p:cNvCxnSpPr>
          <p:nvPr/>
        </p:nvCxnSpPr>
        <p:spPr>
          <a:xfrm flipV="1">
            <a:off x="5869052" y="867957"/>
            <a:ext cx="701483" cy="173568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cxnSpLocks/>
            <a:endCxn id="48" idx="1"/>
          </p:cNvCxnSpPr>
          <p:nvPr/>
        </p:nvCxnSpPr>
        <p:spPr>
          <a:xfrm flipV="1">
            <a:off x="6845483" y="833197"/>
            <a:ext cx="1546042" cy="183592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cxnSpLocks/>
            <a:stCxn id="2" idx="6"/>
            <a:endCxn id="50" idx="1"/>
          </p:cNvCxnSpPr>
          <p:nvPr/>
        </p:nvCxnSpPr>
        <p:spPr>
          <a:xfrm>
            <a:off x="8181087" y="3298906"/>
            <a:ext cx="1399491" cy="5584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cxnSpLocks/>
          </p:cNvCxnSpPr>
          <p:nvPr/>
        </p:nvCxnSpPr>
        <p:spPr>
          <a:xfrm flipH="1" flipV="1">
            <a:off x="4590288" y="1362458"/>
            <a:ext cx="583149" cy="128698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cxnSpLocks/>
            <a:stCxn id="2" idx="1"/>
            <a:endCxn id="15" idx="3"/>
          </p:cNvCxnSpPr>
          <p:nvPr/>
        </p:nvCxnSpPr>
        <p:spPr>
          <a:xfrm flipH="1" flipV="1">
            <a:off x="2794381" y="1157841"/>
            <a:ext cx="1439815" cy="164944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cxnSpLocks/>
            <a:endCxn id="14" idx="3"/>
          </p:cNvCxnSpPr>
          <p:nvPr/>
        </p:nvCxnSpPr>
        <p:spPr>
          <a:xfrm flipH="1" flipV="1">
            <a:off x="1935268" y="2283460"/>
            <a:ext cx="1959405" cy="75639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cxnSpLocks/>
          </p:cNvCxnSpPr>
          <p:nvPr/>
        </p:nvCxnSpPr>
        <p:spPr>
          <a:xfrm>
            <a:off x="6885316" y="3905022"/>
            <a:ext cx="1295771" cy="123390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cxnSpLocks/>
            <a:stCxn id="2" idx="5"/>
          </p:cNvCxnSpPr>
          <p:nvPr/>
        </p:nvCxnSpPr>
        <p:spPr>
          <a:xfrm>
            <a:off x="7503908" y="3790531"/>
            <a:ext cx="1599106" cy="53246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cxnSpLocks/>
            <a:stCxn id="2" idx="4"/>
          </p:cNvCxnSpPr>
          <p:nvPr/>
        </p:nvCxnSpPr>
        <p:spPr>
          <a:xfrm>
            <a:off x="5869052" y="3994169"/>
            <a:ext cx="119034" cy="132652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cxnSpLocks/>
            <a:stCxn id="2" idx="7"/>
            <a:endCxn id="30" idx="1"/>
          </p:cNvCxnSpPr>
          <p:nvPr/>
        </p:nvCxnSpPr>
        <p:spPr>
          <a:xfrm flipV="1">
            <a:off x="7503908" y="2049855"/>
            <a:ext cx="1582108" cy="75742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02582" y="3231642"/>
            <a:ext cx="2083192" cy="107721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Difficultés d’inhibition</a:t>
            </a:r>
          </a:p>
          <a:p>
            <a:pPr algn="ctr"/>
            <a:r>
              <a:rPr lang="fr-FR" sz="1600" dirty="0"/>
              <a:t>des informations non pertinentes</a:t>
            </a:r>
          </a:p>
          <a:p>
            <a:pPr algn="ctr"/>
            <a:endParaRPr lang="fr-FR" sz="1600" dirty="0"/>
          </a:p>
        </p:txBody>
      </p:sp>
      <p:sp>
        <p:nvSpPr>
          <p:cNvPr id="30" name="ZoneTexte 29"/>
          <p:cNvSpPr txBox="1"/>
          <p:nvPr/>
        </p:nvSpPr>
        <p:spPr>
          <a:xfrm>
            <a:off x="9086016" y="1634356"/>
            <a:ext cx="2468804" cy="83099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Argumentation permanente, cohérente et pertinente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4518252" y="5317106"/>
            <a:ext cx="2367064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Concentration fluctuante</a:t>
            </a:r>
          </a:p>
        </p:txBody>
      </p:sp>
      <p:cxnSp>
        <p:nvCxnSpPr>
          <p:cNvPr id="22" name="Connecteur droit avec flèche 21"/>
          <p:cNvCxnSpPr>
            <a:cxnSpLocks/>
            <a:stCxn id="2" idx="2"/>
            <a:endCxn id="28" idx="3"/>
          </p:cNvCxnSpPr>
          <p:nvPr/>
        </p:nvCxnSpPr>
        <p:spPr>
          <a:xfrm flipH="1">
            <a:off x="2185774" y="3298906"/>
            <a:ext cx="1371243" cy="47134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5944742" y="283182"/>
            <a:ext cx="1251586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Fatigabilité intellectuelle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244326" y="6089904"/>
            <a:ext cx="7089162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u="sng" dirty="0"/>
              <a:t>Autres constats </a:t>
            </a:r>
            <a:r>
              <a:rPr lang="fr-FR" dirty="0"/>
              <a:t>:</a:t>
            </a:r>
          </a:p>
          <a:p>
            <a:endParaRPr lang="fr-FR" dirty="0"/>
          </a:p>
        </p:txBody>
      </p:sp>
      <p:cxnSp>
        <p:nvCxnSpPr>
          <p:cNvPr id="77" name="Connecteur droit avec flèche 76"/>
          <p:cNvCxnSpPr>
            <a:cxnSpLocks/>
            <a:stCxn id="2" idx="3"/>
          </p:cNvCxnSpPr>
          <p:nvPr/>
        </p:nvCxnSpPr>
        <p:spPr>
          <a:xfrm flipH="1">
            <a:off x="3255266" y="3790531"/>
            <a:ext cx="978930" cy="87290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>
            <a:cxnSpLocks/>
          </p:cNvCxnSpPr>
          <p:nvPr/>
        </p:nvCxnSpPr>
        <p:spPr>
          <a:xfrm flipH="1">
            <a:off x="3762375" y="3913441"/>
            <a:ext cx="1241109" cy="2124883"/>
          </a:xfrm>
          <a:prstGeom prst="straightConnector1">
            <a:avLst/>
          </a:prstGeom>
          <a:ln w="254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9EFA0BB1-A33A-4839-9B48-3EDB15978EB1}"/>
              </a:ext>
            </a:extLst>
          </p:cNvPr>
          <p:cNvSpPr/>
          <p:nvPr/>
        </p:nvSpPr>
        <p:spPr>
          <a:xfrm>
            <a:off x="591388" y="808838"/>
            <a:ext cx="2202993" cy="629783"/>
          </a:xfrm>
          <a:prstGeom prst="roundRect">
            <a:avLst/>
          </a:prstGeom>
          <a:solidFill>
            <a:srgbClr val="6AA4D9">
              <a:alpha val="1000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id="{73830724-E048-4B1A-AA7C-7B9102DCBE78}"/>
              </a:ext>
            </a:extLst>
          </p:cNvPr>
          <p:cNvSpPr/>
          <p:nvPr/>
        </p:nvSpPr>
        <p:spPr>
          <a:xfrm>
            <a:off x="4590289" y="5315217"/>
            <a:ext cx="2255194" cy="354030"/>
          </a:xfrm>
          <a:prstGeom prst="roundRect">
            <a:avLst/>
          </a:prstGeom>
          <a:solidFill>
            <a:srgbClr val="6AA4D9">
              <a:alpha val="1000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F9EC891A-8BA9-4E96-92A3-FAF129AB346F}"/>
              </a:ext>
            </a:extLst>
          </p:cNvPr>
          <p:cNvSpPr/>
          <p:nvPr/>
        </p:nvSpPr>
        <p:spPr>
          <a:xfrm>
            <a:off x="403970" y="2106650"/>
            <a:ext cx="1503390" cy="446794"/>
          </a:xfrm>
          <a:prstGeom prst="roundRect">
            <a:avLst/>
          </a:prstGeom>
          <a:solidFill>
            <a:srgbClr val="6AA4D9">
              <a:alpha val="1000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 : coins arrondis 45">
            <a:extLst>
              <a:ext uri="{FF2B5EF4-FFF2-40B4-BE49-F238E27FC236}">
                <a16:creationId xmlns:a16="http://schemas.microsoft.com/office/drawing/2014/main" id="{AC9D2E38-13EB-413F-AFFC-B3B270480D1C}"/>
              </a:ext>
            </a:extLst>
          </p:cNvPr>
          <p:cNvSpPr/>
          <p:nvPr/>
        </p:nvSpPr>
        <p:spPr>
          <a:xfrm>
            <a:off x="3624613" y="310431"/>
            <a:ext cx="1733772" cy="1001664"/>
          </a:xfrm>
          <a:prstGeom prst="roundRect">
            <a:avLst/>
          </a:prstGeom>
          <a:solidFill>
            <a:srgbClr val="6AA4D9">
              <a:alpha val="1000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 : coins arrondis 46">
            <a:extLst>
              <a:ext uri="{FF2B5EF4-FFF2-40B4-BE49-F238E27FC236}">
                <a16:creationId xmlns:a16="http://schemas.microsoft.com/office/drawing/2014/main" id="{D20C1E1B-3C2A-42DB-B8F8-AFAF3C80830B}"/>
              </a:ext>
            </a:extLst>
          </p:cNvPr>
          <p:cNvSpPr/>
          <p:nvPr/>
        </p:nvSpPr>
        <p:spPr>
          <a:xfrm>
            <a:off x="5906090" y="310431"/>
            <a:ext cx="1328889" cy="575391"/>
          </a:xfrm>
          <a:prstGeom prst="roundRect">
            <a:avLst/>
          </a:prstGeom>
          <a:solidFill>
            <a:srgbClr val="6AA4D9">
              <a:alpha val="1000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id="{37C935FD-610B-4F3F-891D-AF0E64992DB5}"/>
              </a:ext>
            </a:extLst>
          </p:cNvPr>
          <p:cNvSpPr/>
          <p:nvPr/>
        </p:nvSpPr>
        <p:spPr>
          <a:xfrm>
            <a:off x="8391525" y="432470"/>
            <a:ext cx="2085975" cy="801454"/>
          </a:xfrm>
          <a:prstGeom prst="roundRect">
            <a:avLst/>
          </a:prstGeom>
          <a:solidFill>
            <a:srgbClr val="6AA4D9">
              <a:alpha val="1000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 : coins arrondis 48">
            <a:extLst>
              <a:ext uri="{FF2B5EF4-FFF2-40B4-BE49-F238E27FC236}">
                <a16:creationId xmlns:a16="http://schemas.microsoft.com/office/drawing/2014/main" id="{49BCD29A-CCCD-43A1-AB97-CB684CF8F723}"/>
              </a:ext>
            </a:extLst>
          </p:cNvPr>
          <p:cNvSpPr/>
          <p:nvPr/>
        </p:nvSpPr>
        <p:spPr>
          <a:xfrm>
            <a:off x="9151800" y="1680851"/>
            <a:ext cx="2314329" cy="783378"/>
          </a:xfrm>
          <a:prstGeom prst="roundRect">
            <a:avLst/>
          </a:prstGeom>
          <a:solidFill>
            <a:srgbClr val="6AA4D9">
              <a:alpha val="1000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4913E857-F163-4FBF-AF9D-BCC0C44D1654}"/>
              </a:ext>
            </a:extLst>
          </p:cNvPr>
          <p:cNvSpPr/>
          <p:nvPr/>
        </p:nvSpPr>
        <p:spPr>
          <a:xfrm>
            <a:off x="9580578" y="3039855"/>
            <a:ext cx="2277028" cy="629783"/>
          </a:xfrm>
          <a:prstGeom prst="roundRect">
            <a:avLst/>
          </a:prstGeom>
          <a:solidFill>
            <a:srgbClr val="6AA4D9">
              <a:alpha val="1000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9E63EC56-3E07-4C6C-9541-224C0052D312}"/>
              </a:ext>
            </a:extLst>
          </p:cNvPr>
          <p:cNvSpPr/>
          <p:nvPr/>
        </p:nvSpPr>
        <p:spPr>
          <a:xfrm>
            <a:off x="9103014" y="4131428"/>
            <a:ext cx="1895928" cy="777059"/>
          </a:xfrm>
          <a:prstGeom prst="roundRect">
            <a:avLst/>
          </a:prstGeom>
          <a:solidFill>
            <a:srgbClr val="6AA4D9">
              <a:alpha val="1000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09DC04A5-123D-4BC1-91C4-393EC26BC88A}"/>
              </a:ext>
            </a:extLst>
          </p:cNvPr>
          <p:cNvSpPr/>
          <p:nvPr/>
        </p:nvSpPr>
        <p:spPr>
          <a:xfrm>
            <a:off x="8062599" y="5138928"/>
            <a:ext cx="1591056" cy="629783"/>
          </a:xfrm>
          <a:prstGeom prst="roundRect">
            <a:avLst/>
          </a:prstGeom>
          <a:solidFill>
            <a:srgbClr val="6AA4D9">
              <a:alpha val="1000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F762A753-C3A7-4376-B516-7A43F066E137}"/>
              </a:ext>
            </a:extLst>
          </p:cNvPr>
          <p:cNvSpPr/>
          <p:nvPr/>
        </p:nvSpPr>
        <p:spPr>
          <a:xfrm>
            <a:off x="244326" y="6038325"/>
            <a:ext cx="11703348" cy="536494"/>
          </a:xfrm>
          <a:prstGeom prst="roundRect">
            <a:avLst/>
          </a:prstGeom>
          <a:solidFill>
            <a:srgbClr val="6AA4D9">
              <a:alpha val="1000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6" name="Rectangle : coins arrondis 55">
            <a:extLst>
              <a:ext uri="{FF2B5EF4-FFF2-40B4-BE49-F238E27FC236}">
                <a16:creationId xmlns:a16="http://schemas.microsoft.com/office/drawing/2014/main" id="{280DF93C-4B4E-4557-B359-5BDBA36D1DF9}"/>
              </a:ext>
            </a:extLst>
          </p:cNvPr>
          <p:cNvSpPr/>
          <p:nvPr/>
        </p:nvSpPr>
        <p:spPr>
          <a:xfrm>
            <a:off x="102582" y="3231642"/>
            <a:ext cx="2039655" cy="819736"/>
          </a:xfrm>
          <a:prstGeom prst="roundRect">
            <a:avLst/>
          </a:prstGeom>
          <a:solidFill>
            <a:srgbClr val="6AA4D9">
              <a:alpha val="1000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5AE993EB-F419-4A1B-90CD-B87135DE373F}"/>
              </a:ext>
            </a:extLst>
          </p:cNvPr>
          <p:cNvSpPr/>
          <p:nvPr/>
        </p:nvSpPr>
        <p:spPr>
          <a:xfrm>
            <a:off x="1115032" y="4660274"/>
            <a:ext cx="2429222" cy="839441"/>
          </a:xfrm>
          <a:prstGeom prst="roundRect">
            <a:avLst/>
          </a:prstGeom>
          <a:solidFill>
            <a:srgbClr val="6AA4D9">
              <a:alpha val="1000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space réservé du pied de page 6">
            <a:extLst>
              <a:ext uri="{FF2B5EF4-FFF2-40B4-BE49-F238E27FC236}">
                <a16:creationId xmlns:a16="http://schemas.microsoft.com/office/drawing/2014/main" id="{A744B079-BBCE-4C8F-B0EF-05BBF3237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898" y="6581632"/>
            <a:ext cx="12112101" cy="365125"/>
          </a:xfrm>
        </p:spPr>
        <p:txBody>
          <a:bodyPr/>
          <a:lstStyle/>
          <a:p>
            <a:pPr algn="l"/>
            <a:r>
              <a:rPr lang="fr-FR" dirty="0"/>
              <a:t>PPRE-EIP-78                                                                                                                                             page </a:t>
            </a:r>
            <a:fld id="{EFBAA802-8C1B-480F-8B6B-BA1BFFD40BFE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4065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465646" y="360404"/>
            <a:ext cx="1694105" cy="1077218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Hyperesthésie (perception exacerbée des stimuli extérieurs)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287826" y="545070"/>
            <a:ext cx="1651702" cy="338554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Hyperémotivité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247001" y="1800121"/>
            <a:ext cx="2005612" cy="338554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Sens aigu de la justice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131600" y="3074604"/>
            <a:ext cx="2806469" cy="830997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Difficulté à acquérir les règles </a:t>
            </a:r>
          </a:p>
          <a:p>
            <a:pPr algn="ctr"/>
            <a:r>
              <a:rPr lang="fr-FR" sz="1600" dirty="0"/>
              <a:t>de communication en groupe (pensée en arborescence)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8786262" y="4739419"/>
            <a:ext cx="2632872" cy="584775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Besoin de sens pour accepter </a:t>
            </a:r>
          </a:p>
          <a:p>
            <a:pPr algn="ctr"/>
            <a:r>
              <a:rPr lang="fr-FR" sz="1600" dirty="0"/>
              <a:t>règles et consignes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97385" y="600433"/>
            <a:ext cx="3872160" cy="1077218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Sentiment d’être incompris dans son mode de fonctionnement intellectuel spécifique. (élève  introverti ou au contraire extraverti, mésestime de soi)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53948" y="4379080"/>
            <a:ext cx="2806468" cy="830997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En quête de compagnie d’enfants plus âgés, d’enfants EIP, d’adultes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802302" y="5076655"/>
            <a:ext cx="2237654" cy="830997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Potentiellement victime de harcèlement ou harceleur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37211" y="2640362"/>
            <a:ext cx="2382123" cy="830997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Grand besoin de reconnaissance de ses capacités</a:t>
            </a:r>
          </a:p>
        </p:txBody>
      </p:sp>
      <p:cxnSp>
        <p:nvCxnSpPr>
          <p:cNvPr id="35" name="Connecteur droit avec flèche 34"/>
          <p:cNvCxnSpPr>
            <a:cxnSpLocks/>
            <a:stCxn id="24" idx="1"/>
          </p:cNvCxnSpPr>
          <p:nvPr/>
        </p:nvCxnSpPr>
        <p:spPr>
          <a:xfrm flipH="1" flipV="1">
            <a:off x="3466114" y="1665823"/>
            <a:ext cx="532192" cy="899046"/>
          </a:xfrm>
          <a:prstGeom prst="straightConnector1">
            <a:avLst/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cxnSpLocks/>
            <a:stCxn id="24" idx="0"/>
          </p:cNvCxnSpPr>
          <p:nvPr/>
        </p:nvCxnSpPr>
        <p:spPr>
          <a:xfrm flipV="1">
            <a:off x="5720735" y="1403167"/>
            <a:ext cx="43197" cy="920150"/>
          </a:xfrm>
          <a:prstGeom prst="straightConnector1">
            <a:avLst/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cxnSpLocks/>
            <a:endCxn id="32" idx="1"/>
          </p:cNvCxnSpPr>
          <p:nvPr/>
        </p:nvCxnSpPr>
        <p:spPr>
          <a:xfrm flipV="1">
            <a:off x="6564702" y="701781"/>
            <a:ext cx="1846239" cy="1680631"/>
          </a:xfrm>
          <a:prstGeom prst="straightConnector1">
            <a:avLst/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>
            <a:cxnSpLocks/>
            <a:stCxn id="24" idx="7"/>
            <a:endCxn id="31" idx="1"/>
          </p:cNvCxnSpPr>
          <p:nvPr/>
        </p:nvCxnSpPr>
        <p:spPr>
          <a:xfrm flipV="1">
            <a:off x="7443164" y="2008426"/>
            <a:ext cx="1688436" cy="556443"/>
          </a:xfrm>
          <a:prstGeom prst="straightConnector1">
            <a:avLst/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cxnSpLocks/>
            <a:stCxn id="24" idx="6"/>
            <a:endCxn id="26" idx="1"/>
          </p:cNvCxnSpPr>
          <p:nvPr/>
        </p:nvCxnSpPr>
        <p:spPr>
          <a:xfrm>
            <a:off x="8156618" y="3148026"/>
            <a:ext cx="1057175" cy="342205"/>
          </a:xfrm>
          <a:prstGeom prst="straightConnector1">
            <a:avLst/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>
            <a:cxnSpLocks/>
            <a:stCxn id="24" idx="5"/>
            <a:endCxn id="12" idx="1"/>
          </p:cNvCxnSpPr>
          <p:nvPr/>
        </p:nvCxnSpPr>
        <p:spPr>
          <a:xfrm>
            <a:off x="7443164" y="3731183"/>
            <a:ext cx="1343098" cy="1300624"/>
          </a:xfrm>
          <a:prstGeom prst="straightConnector1">
            <a:avLst/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>
            <a:cxnSpLocks/>
            <a:stCxn id="24" idx="4"/>
            <a:endCxn id="27" idx="0"/>
          </p:cNvCxnSpPr>
          <p:nvPr/>
        </p:nvCxnSpPr>
        <p:spPr>
          <a:xfrm>
            <a:off x="5720735" y="3972735"/>
            <a:ext cx="183064" cy="1103397"/>
          </a:xfrm>
          <a:prstGeom prst="straightConnector1">
            <a:avLst/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>
            <a:cxnSpLocks/>
            <a:stCxn id="24" idx="3"/>
          </p:cNvCxnSpPr>
          <p:nvPr/>
        </p:nvCxnSpPr>
        <p:spPr>
          <a:xfrm flipH="1">
            <a:off x="3006342" y="3731183"/>
            <a:ext cx="991964" cy="712100"/>
          </a:xfrm>
          <a:prstGeom prst="straightConnector1">
            <a:avLst/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>
            <a:cxnSpLocks/>
            <a:stCxn id="24" idx="2"/>
            <a:endCxn id="17" idx="3"/>
          </p:cNvCxnSpPr>
          <p:nvPr/>
        </p:nvCxnSpPr>
        <p:spPr>
          <a:xfrm flipH="1" flipV="1">
            <a:off x="2519334" y="3055861"/>
            <a:ext cx="765518" cy="92165"/>
          </a:xfrm>
          <a:prstGeom prst="straightConnector1">
            <a:avLst/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244326" y="6089904"/>
            <a:ext cx="7089162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u="sng" dirty="0"/>
              <a:t>Autres constats </a:t>
            </a:r>
            <a:r>
              <a:rPr lang="fr-FR" dirty="0"/>
              <a:t>:</a:t>
            </a:r>
          </a:p>
          <a:p>
            <a:endParaRPr lang="fr-FR" dirty="0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3CF1C9E8-2BB1-43C8-BDBB-05FA2792CE84}"/>
              </a:ext>
            </a:extLst>
          </p:cNvPr>
          <p:cNvSpPr/>
          <p:nvPr/>
        </p:nvSpPr>
        <p:spPr>
          <a:xfrm>
            <a:off x="3284852" y="2323317"/>
            <a:ext cx="4871766" cy="1649418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lang="fr-FR" sz="2400" b="1" dirty="0"/>
              <a:t>Conséquences au niveau du fonctionnement </a:t>
            </a:r>
            <a:br>
              <a:rPr lang="fr-FR" sz="2400" b="1" dirty="0"/>
            </a:br>
            <a:r>
              <a:rPr lang="fr-FR" sz="2400" b="1" dirty="0"/>
              <a:t>socio-affectif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FC013147-7C31-41D0-8EE2-01FF400F6D5B}"/>
              </a:ext>
            </a:extLst>
          </p:cNvPr>
          <p:cNvSpPr/>
          <p:nvPr/>
        </p:nvSpPr>
        <p:spPr>
          <a:xfrm>
            <a:off x="597385" y="616527"/>
            <a:ext cx="3872160" cy="1030493"/>
          </a:xfrm>
          <a:prstGeom prst="roundRect">
            <a:avLst/>
          </a:prstGeom>
          <a:solidFill>
            <a:schemeClr val="accent6">
              <a:alpha val="1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B8CF6B9C-9B73-4ED1-9191-3D9C77805C8A}"/>
              </a:ext>
            </a:extLst>
          </p:cNvPr>
          <p:cNvSpPr/>
          <p:nvPr/>
        </p:nvSpPr>
        <p:spPr>
          <a:xfrm>
            <a:off x="9213793" y="3085847"/>
            <a:ext cx="2680128" cy="808767"/>
          </a:xfrm>
          <a:prstGeom prst="roundRect">
            <a:avLst/>
          </a:prstGeom>
          <a:solidFill>
            <a:schemeClr val="accent6">
              <a:alpha val="1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CCB200F8-EFCD-4EE1-BB6F-87462D45D37A}"/>
              </a:ext>
            </a:extLst>
          </p:cNvPr>
          <p:cNvSpPr/>
          <p:nvPr/>
        </p:nvSpPr>
        <p:spPr>
          <a:xfrm>
            <a:off x="4802302" y="5076132"/>
            <a:ext cx="2202993" cy="764156"/>
          </a:xfrm>
          <a:prstGeom prst="roundRect">
            <a:avLst/>
          </a:prstGeom>
          <a:solidFill>
            <a:schemeClr val="accent6">
              <a:alpha val="1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60673AA2-B347-4BF1-9289-A7BF0841A2B6}"/>
              </a:ext>
            </a:extLst>
          </p:cNvPr>
          <p:cNvSpPr/>
          <p:nvPr/>
        </p:nvSpPr>
        <p:spPr>
          <a:xfrm>
            <a:off x="530194" y="4434070"/>
            <a:ext cx="2619772" cy="865306"/>
          </a:xfrm>
          <a:prstGeom prst="roundRect">
            <a:avLst/>
          </a:prstGeom>
          <a:solidFill>
            <a:schemeClr val="accent6">
              <a:alpha val="1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ED4FFF6A-1F10-41B7-9296-E1B1691C9176}"/>
              </a:ext>
            </a:extLst>
          </p:cNvPr>
          <p:cNvSpPr/>
          <p:nvPr/>
        </p:nvSpPr>
        <p:spPr>
          <a:xfrm>
            <a:off x="271473" y="2615582"/>
            <a:ext cx="2202993" cy="893062"/>
          </a:xfrm>
          <a:prstGeom prst="roundRect">
            <a:avLst/>
          </a:prstGeom>
          <a:solidFill>
            <a:schemeClr val="accent6">
              <a:alpha val="1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8FAAA936-8282-48FC-B7FB-6DCEF58C953E}"/>
              </a:ext>
            </a:extLst>
          </p:cNvPr>
          <p:cNvSpPr/>
          <p:nvPr/>
        </p:nvSpPr>
        <p:spPr>
          <a:xfrm>
            <a:off x="8786262" y="4656888"/>
            <a:ext cx="2727385" cy="764157"/>
          </a:xfrm>
          <a:prstGeom prst="roundRect">
            <a:avLst/>
          </a:prstGeom>
          <a:solidFill>
            <a:schemeClr val="accent6">
              <a:alpha val="1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76AFD72F-D394-42A2-8DE1-BBEA05B66822}"/>
              </a:ext>
            </a:extLst>
          </p:cNvPr>
          <p:cNvSpPr/>
          <p:nvPr/>
        </p:nvSpPr>
        <p:spPr>
          <a:xfrm>
            <a:off x="9131600" y="1693534"/>
            <a:ext cx="2202993" cy="629783"/>
          </a:xfrm>
          <a:prstGeom prst="roundRect">
            <a:avLst/>
          </a:prstGeom>
          <a:solidFill>
            <a:schemeClr val="accent6">
              <a:alpha val="1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74E17DF1-7DDB-4299-8DEA-523F1F40AC8A}"/>
              </a:ext>
            </a:extLst>
          </p:cNvPr>
          <p:cNvSpPr/>
          <p:nvPr/>
        </p:nvSpPr>
        <p:spPr>
          <a:xfrm>
            <a:off x="8410941" y="452572"/>
            <a:ext cx="1456959" cy="498417"/>
          </a:xfrm>
          <a:prstGeom prst="roundRect">
            <a:avLst/>
          </a:prstGeom>
          <a:solidFill>
            <a:schemeClr val="accent6">
              <a:alpha val="1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816A221E-3475-4BA4-8FF5-7AFF5DF2C413}"/>
              </a:ext>
            </a:extLst>
          </p:cNvPr>
          <p:cNvSpPr/>
          <p:nvPr/>
        </p:nvSpPr>
        <p:spPr>
          <a:xfrm>
            <a:off x="5429862" y="393894"/>
            <a:ext cx="1729889" cy="984633"/>
          </a:xfrm>
          <a:prstGeom prst="roundRect">
            <a:avLst/>
          </a:prstGeom>
          <a:solidFill>
            <a:schemeClr val="accent6">
              <a:alpha val="1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F555E266-56CD-48E8-A056-2CA0ABF95C6A}"/>
              </a:ext>
            </a:extLst>
          </p:cNvPr>
          <p:cNvSpPr/>
          <p:nvPr/>
        </p:nvSpPr>
        <p:spPr>
          <a:xfrm>
            <a:off x="244326" y="6039089"/>
            <a:ext cx="11686322" cy="542544"/>
          </a:xfrm>
          <a:prstGeom prst="roundRect">
            <a:avLst/>
          </a:prstGeom>
          <a:solidFill>
            <a:schemeClr val="accent6">
              <a:alpha val="1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4757CCA8-914D-4DEA-BFB2-491F476640FF}"/>
              </a:ext>
            </a:extLst>
          </p:cNvPr>
          <p:cNvCxnSpPr>
            <a:cxnSpLocks/>
          </p:cNvCxnSpPr>
          <p:nvPr/>
        </p:nvCxnSpPr>
        <p:spPr>
          <a:xfrm flipH="1">
            <a:off x="3257579" y="3931283"/>
            <a:ext cx="1854325" cy="2040441"/>
          </a:xfrm>
          <a:prstGeom prst="straightConnector1">
            <a:avLst/>
          </a:prstGeom>
          <a:ln w="25400">
            <a:solidFill>
              <a:schemeClr val="accent6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Espace réservé du pied de page 6">
            <a:extLst>
              <a:ext uri="{FF2B5EF4-FFF2-40B4-BE49-F238E27FC236}">
                <a16:creationId xmlns:a16="http://schemas.microsoft.com/office/drawing/2014/main" id="{D5AD6451-7407-4CB7-ABAE-621BD56B5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898" y="6581632"/>
            <a:ext cx="12112101" cy="365125"/>
          </a:xfrm>
        </p:spPr>
        <p:txBody>
          <a:bodyPr/>
          <a:lstStyle/>
          <a:p>
            <a:pPr algn="l"/>
            <a:r>
              <a:rPr lang="fr-FR" dirty="0"/>
              <a:t>PPRE-EIP-78                                                                                                                                             page </a:t>
            </a:r>
            <a:fld id="{EFBAA802-8C1B-480F-8B6B-BA1BFFD40BFE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1531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509085" y="69005"/>
            <a:ext cx="2815683" cy="584775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Curiosité et </a:t>
            </a:r>
          </a:p>
          <a:p>
            <a:pPr algn="ctr"/>
            <a:r>
              <a:rPr lang="fr-FR" sz="1600" dirty="0"/>
              <a:t>questionnement  abondants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740023" y="72093"/>
            <a:ext cx="2821538" cy="830997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Désir de savoir et de comprendre, pas nécessairement d’apprendre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857102" y="482662"/>
            <a:ext cx="2210504" cy="584775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Imagination débordante, créativité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818284" y="1413630"/>
            <a:ext cx="2677766" cy="584775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Préoccupation existentielle en décalage avec l’âge de l’élève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737308" y="2467481"/>
            <a:ext cx="2188287" cy="338554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Grand sens de l’humour</a:t>
            </a:r>
          </a:p>
        </p:txBody>
      </p:sp>
      <p:sp>
        <p:nvSpPr>
          <p:cNvPr id="10" name="ZoneTexte 9"/>
          <p:cNvSpPr txBox="1"/>
          <p:nvPr/>
        </p:nvSpPr>
        <p:spPr>
          <a:xfrm flipH="1">
            <a:off x="9134592" y="3334836"/>
            <a:ext cx="3083403" cy="584775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Peu soigneux/désordonné ou</a:t>
            </a:r>
          </a:p>
          <a:p>
            <a:pPr algn="ctr"/>
            <a:r>
              <a:rPr lang="fr-FR" sz="1600" dirty="0"/>
              <a:t>Perfectionnisme parfois invalidant</a:t>
            </a:r>
          </a:p>
        </p:txBody>
      </p:sp>
      <p:sp>
        <p:nvSpPr>
          <p:cNvPr id="11" name="ZoneTexte 10"/>
          <p:cNvSpPr txBox="1"/>
          <p:nvPr/>
        </p:nvSpPr>
        <p:spPr>
          <a:xfrm flipH="1">
            <a:off x="8824281" y="4395032"/>
            <a:ext cx="2137770" cy="830997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Participation active, </a:t>
            </a:r>
          </a:p>
          <a:p>
            <a:pPr algn="ctr"/>
            <a:r>
              <a:rPr lang="fr-FR" sz="1600" dirty="0"/>
              <a:t>intempestive et critique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617403" y="5148386"/>
            <a:ext cx="2015100" cy="1077218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Sentiment d’ennui intellectuel dans certains domaines d’apprentissage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65080" y="5337811"/>
            <a:ext cx="3884306" cy="584775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Capacité à faire plusieurs activités à la fois, donne l’impression de ne pas écouter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0180" y="4282007"/>
            <a:ext cx="4107377" cy="584775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Agitation, provocation, comportement difficile ; gestion malhabile de son agressivité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70561" y="3077233"/>
            <a:ext cx="2173026" cy="830997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Solitude et isolement, incompréhension de ses camarades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06745" y="1974703"/>
            <a:ext cx="2677764" cy="584775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Réticence face à l’entraînement et la répétition</a:t>
            </a:r>
          </a:p>
        </p:txBody>
      </p:sp>
      <p:sp>
        <p:nvSpPr>
          <p:cNvPr id="17" name="ZoneTexte 16"/>
          <p:cNvSpPr txBox="1"/>
          <p:nvPr/>
        </p:nvSpPr>
        <p:spPr>
          <a:xfrm flipH="1">
            <a:off x="902226" y="1081256"/>
            <a:ext cx="2390927" cy="338554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Préférence à travailler seul</a:t>
            </a:r>
          </a:p>
        </p:txBody>
      </p:sp>
      <p:cxnSp>
        <p:nvCxnSpPr>
          <p:cNvPr id="18" name="Connecteur droit avec flèche 17"/>
          <p:cNvCxnSpPr>
            <a:cxnSpLocks/>
          </p:cNvCxnSpPr>
          <p:nvPr/>
        </p:nvCxnSpPr>
        <p:spPr>
          <a:xfrm flipH="1" flipV="1">
            <a:off x="4077824" y="607014"/>
            <a:ext cx="995191" cy="1864195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cxnSpLocks/>
            <a:stCxn id="36" idx="0"/>
            <a:endCxn id="6" idx="2"/>
          </p:cNvCxnSpPr>
          <p:nvPr/>
        </p:nvCxnSpPr>
        <p:spPr>
          <a:xfrm flipV="1">
            <a:off x="5954908" y="903090"/>
            <a:ext cx="195884" cy="1506642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cxnSpLocks/>
          </p:cNvCxnSpPr>
          <p:nvPr/>
        </p:nvCxnSpPr>
        <p:spPr>
          <a:xfrm flipV="1">
            <a:off x="6713358" y="1078292"/>
            <a:ext cx="1138686" cy="1361425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>
            <a:cxnSpLocks/>
            <a:stCxn id="36" idx="7"/>
            <a:endCxn id="8" idx="1"/>
          </p:cNvCxnSpPr>
          <p:nvPr/>
        </p:nvCxnSpPr>
        <p:spPr>
          <a:xfrm flipV="1">
            <a:off x="7619746" y="1706018"/>
            <a:ext cx="1198538" cy="913021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cxnSpLocks/>
            <a:stCxn id="36" idx="6"/>
            <a:endCxn id="9" idx="1"/>
          </p:cNvCxnSpPr>
          <p:nvPr/>
        </p:nvCxnSpPr>
        <p:spPr>
          <a:xfrm flipV="1">
            <a:off x="8309344" y="2636758"/>
            <a:ext cx="1427964" cy="487592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cxnSpLocks/>
          </p:cNvCxnSpPr>
          <p:nvPr/>
        </p:nvCxnSpPr>
        <p:spPr>
          <a:xfrm>
            <a:off x="8047484" y="3438957"/>
            <a:ext cx="1157335" cy="187117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cxnSpLocks/>
            <a:stCxn id="36" idx="5"/>
            <a:endCxn id="54" idx="1"/>
          </p:cNvCxnSpPr>
          <p:nvPr/>
        </p:nvCxnSpPr>
        <p:spPr>
          <a:xfrm>
            <a:off x="7619746" y="3629660"/>
            <a:ext cx="1320540" cy="1152703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cxnSpLocks/>
            <a:stCxn id="36" idx="4"/>
            <a:endCxn id="58" idx="0"/>
          </p:cNvCxnSpPr>
          <p:nvPr/>
        </p:nvCxnSpPr>
        <p:spPr>
          <a:xfrm>
            <a:off x="5954908" y="3838967"/>
            <a:ext cx="669575" cy="1284059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cxnSpLocks/>
          </p:cNvCxnSpPr>
          <p:nvPr/>
        </p:nvCxnSpPr>
        <p:spPr>
          <a:xfrm flipH="1">
            <a:off x="4292855" y="3800084"/>
            <a:ext cx="636635" cy="1543610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cxnSpLocks/>
            <a:stCxn id="36" idx="3"/>
          </p:cNvCxnSpPr>
          <p:nvPr/>
        </p:nvCxnSpPr>
        <p:spPr>
          <a:xfrm flipH="1">
            <a:off x="3511614" y="3629660"/>
            <a:ext cx="778455" cy="630209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cxnSpLocks/>
            <a:stCxn id="36" idx="2"/>
            <a:endCxn id="15" idx="3"/>
          </p:cNvCxnSpPr>
          <p:nvPr/>
        </p:nvCxnSpPr>
        <p:spPr>
          <a:xfrm flipH="1">
            <a:off x="2443587" y="3124350"/>
            <a:ext cx="1156884" cy="368382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>
            <a:cxnSpLocks/>
            <a:stCxn id="36" idx="1"/>
          </p:cNvCxnSpPr>
          <p:nvPr/>
        </p:nvCxnSpPr>
        <p:spPr>
          <a:xfrm flipH="1" flipV="1">
            <a:off x="3282704" y="1571365"/>
            <a:ext cx="1007365" cy="1047674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>
            <a:cxnSpLocks/>
            <a:endCxn id="50" idx="3"/>
          </p:cNvCxnSpPr>
          <p:nvPr/>
        </p:nvCxnSpPr>
        <p:spPr>
          <a:xfrm flipH="1" flipV="1">
            <a:off x="3037905" y="2308033"/>
            <a:ext cx="820225" cy="498002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oneTexte 55"/>
          <p:cNvSpPr txBox="1"/>
          <p:nvPr/>
        </p:nvSpPr>
        <p:spPr>
          <a:xfrm>
            <a:off x="7703665" y="5330185"/>
            <a:ext cx="1790393" cy="584775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Besoin de réussite </a:t>
            </a:r>
          </a:p>
          <a:p>
            <a:pPr algn="ctr"/>
            <a:r>
              <a:rPr lang="fr-FR" sz="1600" dirty="0"/>
              <a:t>immédiate</a:t>
            </a:r>
          </a:p>
        </p:txBody>
      </p:sp>
      <p:cxnSp>
        <p:nvCxnSpPr>
          <p:cNvPr id="63" name="Connecteur droit avec flèche 62"/>
          <p:cNvCxnSpPr>
            <a:cxnSpLocks/>
          </p:cNvCxnSpPr>
          <p:nvPr/>
        </p:nvCxnSpPr>
        <p:spPr>
          <a:xfrm>
            <a:off x="6925229" y="3804861"/>
            <a:ext cx="891032" cy="1576610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266405" y="6310004"/>
            <a:ext cx="7089162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u="sng" dirty="0"/>
              <a:t>Autres constats </a:t>
            </a:r>
            <a:r>
              <a:rPr lang="fr-FR" dirty="0"/>
              <a:t>:</a:t>
            </a:r>
          </a:p>
          <a:p>
            <a:endParaRPr lang="fr-FR" dirty="0"/>
          </a:p>
        </p:txBody>
      </p:sp>
      <p:cxnSp>
        <p:nvCxnSpPr>
          <p:cNvPr id="48" name="Connecteur droit avec flèche 47"/>
          <p:cNvCxnSpPr>
            <a:cxnSpLocks/>
          </p:cNvCxnSpPr>
          <p:nvPr/>
        </p:nvCxnSpPr>
        <p:spPr>
          <a:xfrm flipH="1">
            <a:off x="4819354" y="3820914"/>
            <a:ext cx="755450" cy="2419456"/>
          </a:xfrm>
          <a:prstGeom prst="straightConnector1">
            <a:avLst/>
          </a:prstGeom>
          <a:ln w="25400"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e 35">
            <a:extLst>
              <a:ext uri="{FF2B5EF4-FFF2-40B4-BE49-F238E27FC236}">
                <a16:creationId xmlns:a16="http://schemas.microsoft.com/office/drawing/2014/main" id="{5AC5AA9B-7ECA-4F7E-9822-55B38409A39F}"/>
              </a:ext>
            </a:extLst>
          </p:cNvPr>
          <p:cNvSpPr/>
          <p:nvPr/>
        </p:nvSpPr>
        <p:spPr>
          <a:xfrm>
            <a:off x="3600471" y="2409732"/>
            <a:ext cx="4708873" cy="142923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Conséquences au niveau de la personnalité</a:t>
            </a:r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ABAF366F-89B9-4185-BF13-0063E1BCE14A}"/>
              </a:ext>
            </a:extLst>
          </p:cNvPr>
          <p:cNvSpPr/>
          <p:nvPr/>
        </p:nvSpPr>
        <p:spPr>
          <a:xfrm>
            <a:off x="7838789" y="441618"/>
            <a:ext cx="2202993" cy="693977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5A022AD2-84D7-4346-A977-3F8FB7587DC8}"/>
              </a:ext>
            </a:extLst>
          </p:cNvPr>
          <p:cNvSpPr/>
          <p:nvPr/>
        </p:nvSpPr>
        <p:spPr>
          <a:xfrm>
            <a:off x="4903945" y="97839"/>
            <a:ext cx="2535555" cy="764156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93AA97F0-CCDB-46B9-B1DD-62D3BE8A89DE}"/>
              </a:ext>
            </a:extLst>
          </p:cNvPr>
          <p:cNvSpPr/>
          <p:nvPr/>
        </p:nvSpPr>
        <p:spPr>
          <a:xfrm>
            <a:off x="807332" y="5343694"/>
            <a:ext cx="3637476" cy="601030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D8DB51B6-949C-4F4E-BA22-FB66A68458A2}"/>
              </a:ext>
            </a:extLst>
          </p:cNvPr>
          <p:cNvSpPr/>
          <p:nvPr/>
        </p:nvSpPr>
        <p:spPr>
          <a:xfrm>
            <a:off x="7763444" y="5352916"/>
            <a:ext cx="1650641" cy="523068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DF622A66-E30D-402A-9958-331006D1413D}"/>
              </a:ext>
            </a:extLst>
          </p:cNvPr>
          <p:cNvSpPr/>
          <p:nvPr/>
        </p:nvSpPr>
        <p:spPr>
          <a:xfrm>
            <a:off x="895533" y="968953"/>
            <a:ext cx="2377664" cy="591214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 : coins arrondis 45">
            <a:extLst>
              <a:ext uri="{FF2B5EF4-FFF2-40B4-BE49-F238E27FC236}">
                <a16:creationId xmlns:a16="http://schemas.microsoft.com/office/drawing/2014/main" id="{5E8832D5-EC28-4B5A-80EE-E52419BC84C2}"/>
              </a:ext>
            </a:extLst>
          </p:cNvPr>
          <p:cNvSpPr/>
          <p:nvPr/>
        </p:nvSpPr>
        <p:spPr>
          <a:xfrm>
            <a:off x="1689587" y="124054"/>
            <a:ext cx="2454681" cy="499354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5CDA4934-123F-45E9-9CEF-41B877782B56}"/>
              </a:ext>
            </a:extLst>
          </p:cNvPr>
          <p:cNvSpPr/>
          <p:nvPr/>
        </p:nvSpPr>
        <p:spPr>
          <a:xfrm>
            <a:off x="438444" y="1925955"/>
            <a:ext cx="2599461" cy="764156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4626D077-FEF4-4886-B609-89A758F957FA}"/>
              </a:ext>
            </a:extLst>
          </p:cNvPr>
          <p:cNvSpPr/>
          <p:nvPr/>
        </p:nvSpPr>
        <p:spPr>
          <a:xfrm>
            <a:off x="252385" y="3101787"/>
            <a:ext cx="2202993" cy="764156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44B1436D-7E28-4965-941C-D80A605EC6BE}"/>
              </a:ext>
            </a:extLst>
          </p:cNvPr>
          <p:cNvSpPr/>
          <p:nvPr/>
        </p:nvSpPr>
        <p:spPr>
          <a:xfrm>
            <a:off x="79931" y="4279625"/>
            <a:ext cx="4040694" cy="584775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BC35F4D5-BB9F-4722-9FAD-5E885BCE4A48}"/>
              </a:ext>
            </a:extLst>
          </p:cNvPr>
          <p:cNvSpPr/>
          <p:nvPr/>
        </p:nvSpPr>
        <p:spPr>
          <a:xfrm>
            <a:off x="8840945" y="1391297"/>
            <a:ext cx="2655105" cy="605510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ACB07AEF-6A2E-44A6-866B-8A51A0104F91}"/>
              </a:ext>
            </a:extLst>
          </p:cNvPr>
          <p:cNvSpPr/>
          <p:nvPr/>
        </p:nvSpPr>
        <p:spPr>
          <a:xfrm>
            <a:off x="8940286" y="4366864"/>
            <a:ext cx="1909130" cy="830997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8636BF71-2C25-4A41-B813-88922ABEEF30}"/>
              </a:ext>
            </a:extLst>
          </p:cNvPr>
          <p:cNvSpPr/>
          <p:nvPr/>
        </p:nvSpPr>
        <p:spPr>
          <a:xfrm>
            <a:off x="9784524" y="2368330"/>
            <a:ext cx="2141071" cy="554237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77085409-9417-4519-8046-33862D0B154F}"/>
              </a:ext>
            </a:extLst>
          </p:cNvPr>
          <p:cNvSpPr/>
          <p:nvPr/>
        </p:nvSpPr>
        <p:spPr>
          <a:xfrm>
            <a:off x="9228898" y="3344615"/>
            <a:ext cx="2900240" cy="633828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 : coins arrondis 57">
            <a:extLst>
              <a:ext uri="{FF2B5EF4-FFF2-40B4-BE49-F238E27FC236}">
                <a16:creationId xmlns:a16="http://schemas.microsoft.com/office/drawing/2014/main" id="{22E40EAB-91E8-42FA-A598-235CF5201976}"/>
              </a:ext>
            </a:extLst>
          </p:cNvPr>
          <p:cNvSpPr/>
          <p:nvPr/>
        </p:nvSpPr>
        <p:spPr>
          <a:xfrm>
            <a:off x="5752634" y="5123026"/>
            <a:ext cx="1743698" cy="1077218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14F7BC4D-E7BC-4580-92CF-0DD6B26022EF}"/>
              </a:ext>
            </a:extLst>
          </p:cNvPr>
          <p:cNvSpPr/>
          <p:nvPr/>
        </p:nvSpPr>
        <p:spPr>
          <a:xfrm>
            <a:off x="104325" y="6253737"/>
            <a:ext cx="11821270" cy="418832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space réservé du pied de page 6">
            <a:extLst>
              <a:ext uri="{FF2B5EF4-FFF2-40B4-BE49-F238E27FC236}">
                <a16:creationId xmlns:a16="http://schemas.microsoft.com/office/drawing/2014/main" id="{9C0D36E4-71C9-4E76-8EF3-ED815BFA2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898" y="6581632"/>
            <a:ext cx="12112101" cy="365125"/>
          </a:xfrm>
        </p:spPr>
        <p:txBody>
          <a:bodyPr/>
          <a:lstStyle/>
          <a:p>
            <a:pPr algn="l"/>
            <a:r>
              <a:rPr lang="fr-FR" dirty="0"/>
              <a:t>PPRE-EIP-78                                                                                                                                             page </a:t>
            </a:r>
            <a:fld id="{EFBAA802-8C1B-480F-8B6B-BA1BFFD40BFE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8273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71645" y="246888"/>
            <a:ext cx="4917687" cy="1847088"/>
          </a:xfrm>
        </p:spPr>
        <p:txBody>
          <a:bodyPr>
            <a:normAutofit/>
          </a:bodyPr>
          <a:lstStyle/>
          <a:p>
            <a:r>
              <a:rPr lang="fr-FR" sz="1800" dirty="0">
                <a:latin typeface="+mn-lt"/>
              </a:rPr>
              <a:t>Bilan psychométrique effectué par :</a:t>
            </a:r>
            <a:br>
              <a:rPr lang="fr-FR" sz="1800" dirty="0">
                <a:latin typeface="+mn-lt"/>
              </a:rPr>
            </a:br>
            <a:r>
              <a:rPr lang="fr-FR" sz="1800" dirty="0">
                <a:latin typeface="+mn-lt"/>
              </a:rPr>
              <a:t>Le :</a:t>
            </a:r>
            <a:br>
              <a:rPr lang="fr-FR" sz="1800" dirty="0">
                <a:latin typeface="+mn-lt"/>
              </a:rPr>
            </a:br>
            <a:br>
              <a:rPr lang="fr-FR" sz="1800" dirty="0">
                <a:latin typeface="+mn-lt"/>
              </a:rPr>
            </a:br>
            <a:r>
              <a:rPr lang="fr-FR" sz="1800" dirty="0">
                <a:latin typeface="+mn-lt"/>
              </a:rPr>
              <a:t>Autres projets (PAI/ PAP…) ?</a:t>
            </a:r>
            <a:br>
              <a:rPr lang="fr-FR" sz="1800" dirty="0">
                <a:latin typeface="+mn-lt"/>
              </a:rPr>
            </a:br>
            <a:r>
              <a:rPr lang="fr-FR" sz="1800" dirty="0">
                <a:latin typeface="+mn-lt"/>
              </a:rPr>
              <a:t>Si oui </a:t>
            </a:r>
            <a:br>
              <a:rPr lang="fr-FR" sz="1800" dirty="0">
                <a:latin typeface="+mn-lt"/>
              </a:rPr>
            </a:br>
            <a:r>
              <a:rPr lang="fr-FR" sz="1800" dirty="0">
                <a:latin typeface="+mn-lt"/>
              </a:rPr>
              <a:t>	Date :</a:t>
            </a:r>
            <a:br>
              <a:rPr lang="fr-FR" sz="1800" dirty="0">
                <a:latin typeface="+mn-lt"/>
              </a:rPr>
            </a:br>
            <a:r>
              <a:rPr lang="fr-FR" sz="1800" dirty="0">
                <a:latin typeface="+mn-lt"/>
              </a:rPr>
              <a:t>	Pourquoi :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551177" y="234176"/>
            <a:ext cx="6469837" cy="6200077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Scolarité à l’école élémentaire</a:t>
            </a:r>
          </a:p>
          <a:p>
            <a:pPr marL="0" indent="0">
              <a:buNone/>
            </a:pPr>
            <a:endParaRPr lang="fr-FR" sz="180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>
          <a:xfrm>
            <a:off x="289933" y="2252779"/>
            <a:ext cx="4917687" cy="4493708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fr-FR" sz="1400" dirty="0"/>
              <a:t>Enseignant :</a:t>
            </a:r>
          </a:p>
          <a:p>
            <a:pPr>
              <a:lnSpc>
                <a:spcPct val="160000"/>
              </a:lnSpc>
            </a:pPr>
            <a:r>
              <a:rPr lang="fr-FR" sz="1400" dirty="0"/>
              <a:t>Directeur :</a:t>
            </a:r>
          </a:p>
          <a:p>
            <a:pPr>
              <a:lnSpc>
                <a:spcPct val="160000"/>
              </a:lnSpc>
            </a:pPr>
            <a:r>
              <a:rPr lang="fr-FR" sz="1400" dirty="0"/>
              <a:t>Référent EIP :</a:t>
            </a:r>
          </a:p>
          <a:p>
            <a:pPr>
              <a:lnSpc>
                <a:spcPct val="160000"/>
              </a:lnSpc>
            </a:pPr>
            <a:r>
              <a:rPr lang="fr-FR" sz="1400" dirty="0"/>
              <a:t>RASED :</a:t>
            </a:r>
          </a:p>
          <a:p>
            <a:pPr>
              <a:lnSpc>
                <a:spcPct val="160000"/>
              </a:lnSpc>
            </a:pPr>
            <a:r>
              <a:rPr lang="fr-FR" sz="1400" dirty="0"/>
              <a:t>Médecin/infirmière de l’éducation nationale : </a:t>
            </a:r>
          </a:p>
          <a:p>
            <a:pPr>
              <a:lnSpc>
                <a:spcPct val="160000"/>
              </a:lnSpc>
            </a:pPr>
            <a:r>
              <a:rPr lang="fr-FR" sz="1400" dirty="0"/>
              <a:t>Psychologue de l’éducation nationale :</a:t>
            </a:r>
          </a:p>
          <a:p>
            <a:pPr>
              <a:lnSpc>
                <a:spcPct val="160000"/>
              </a:lnSpc>
            </a:pPr>
            <a:r>
              <a:rPr lang="fr-FR" sz="1400" dirty="0"/>
              <a:t>Intervenants extérieurs (psychologue, orthoptistes…):</a:t>
            </a:r>
          </a:p>
          <a:p>
            <a:endParaRPr lang="fr-FR" sz="1400" dirty="0"/>
          </a:p>
          <a:p>
            <a:r>
              <a:rPr lang="fr-FR" sz="1400" dirty="0"/>
              <a:t>Fait le :	</a:t>
            </a:r>
          </a:p>
          <a:p>
            <a:r>
              <a:rPr lang="fr-FR" sz="1400" dirty="0"/>
              <a:t>Signatures :		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577969"/>
              </p:ext>
            </p:extLst>
          </p:nvPr>
        </p:nvGraphicFramePr>
        <p:xfrm>
          <a:off x="5352586" y="903249"/>
          <a:ext cx="6690730" cy="5653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9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85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89075">
                <a:tc>
                  <a:txBody>
                    <a:bodyPr/>
                    <a:lstStyle/>
                    <a:p>
                      <a:endParaRPr lang="fr-FR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99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99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99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99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99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CE1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99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CE2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299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299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5406334" y="1080776"/>
            <a:ext cx="8573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Année </a:t>
            </a:r>
          </a:p>
          <a:p>
            <a:r>
              <a:rPr lang="fr-FR" sz="1600" b="1" dirty="0">
                <a:solidFill>
                  <a:schemeClr val="bg1"/>
                </a:solidFill>
              </a:rPr>
              <a:t>scolaire</a:t>
            </a:r>
          </a:p>
        </p:txBody>
      </p:sp>
      <p:sp>
        <p:nvSpPr>
          <p:cNvPr id="9" name="Rectangle 8"/>
          <p:cNvSpPr/>
          <p:nvPr/>
        </p:nvSpPr>
        <p:spPr>
          <a:xfrm>
            <a:off x="271078" y="234175"/>
            <a:ext cx="4936541" cy="19786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89933" y="2331720"/>
            <a:ext cx="4917688" cy="42921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6345118" y="949712"/>
            <a:ext cx="857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Niveau de classe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287768" y="1077728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Ecole fréquentée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8557966" y="1214888"/>
            <a:ext cx="30366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Dispositifs mis en place</a:t>
            </a:r>
          </a:p>
        </p:txBody>
      </p:sp>
      <p:sp>
        <p:nvSpPr>
          <p:cNvPr id="14" name="Espace réservé du pied de page 6">
            <a:extLst>
              <a:ext uri="{FF2B5EF4-FFF2-40B4-BE49-F238E27FC236}">
                <a16:creationId xmlns:a16="http://schemas.microsoft.com/office/drawing/2014/main" id="{001D3994-C1CD-43C7-8C86-9E4B354B4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898" y="6581632"/>
            <a:ext cx="12112101" cy="365125"/>
          </a:xfrm>
        </p:spPr>
        <p:txBody>
          <a:bodyPr/>
          <a:lstStyle/>
          <a:p>
            <a:pPr algn="l"/>
            <a:r>
              <a:rPr lang="fr-FR" dirty="0"/>
              <a:t>PPRE-EIP-78                                                                                                                                             page </a:t>
            </a:r>
            <a:fld id="{EFBAA802-8C1B-480F-8B6B-BA1BFFD40BFE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141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99679"/>
              </p:ext>
            </p:extLst>
          </p:nvPr>
        </p:nvGraphicFramePr>
        <p:xfrm>
          <a:off x="239776" y="276351"/>
          <a:ext cx="11665710" cy="6277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8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6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9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1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665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43075">
                <a:tc gridSpan="7">
                  <a:txBody>
                    <a:bodyPr/>
                    <a:lstStyle/>
                    <a:p>
                      <a:pPr algn="ctr"/>
                      <a:r>
                        <a:rPr lang="fr-FR" dirty="0"/>
                        <a:t>ÉVOLUTION DES AIDES MISES EN ŒUVRE</a:t>
                      </a:r>
                    </a:p>
                    <a:p>
                      <a:pPr algn="ctr"/>
                      <a:r>
                        <a:rPr lang="fr-FR" dirty="0"/>
                        <a:t>A L’ÉCOLE ÉLÉMENTAIRE</a:t>
                      </a:r>
                    </a:p>
                    <a:p>
                      <a:pPr algn="ctr"/>
                      <a:r>
                        <a:rPr lang="fr-FR" sz="1200" dirty="0"/>
                        <a:t>( A remplir en fin d’année)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34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Année scolaire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ctr"/>
                      <a:r>
                        <a:rPr lang="fr-FR" sz="1400" b="1" dirty="0"/>
                        <a:t>Ecole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ctr"/>
                      <a:r>
                        <a:rPr lang="fr-FR" sz="1400" b="1" dirty="0"/>
                        <a:t>Classe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l"/>
                      <a:r>
                        <a:rPr lang="fr-FR" sz="1400" b="1" dirty="0"/>
                        <a:t>Suivi(s) extérieur(s)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l"/>
                      <a:r>
                        <a:rPr lang="fr-FR" sz="1400" b="1" dirty="0"/>
                        <a:t>Adaptations et aménagements mis en œuvre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l"/>
                      <a:r>
                        <a:rPr lang="fr-FR" sz="1400" b="1" dirty="0"/>
                        <a:t>Progrès constatés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l"/>
                      <a:r>
                        <a:rPr lang="fr-FR" sz="1400" b="1" dirty="0"/>
                        <a:t>Perspectives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107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CP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72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CE1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842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CE2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068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CM1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068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CM2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Espace réservé du pied de page 6">
            <a:extLst>
              <a:ext uri="{FF2B5EF4-FFF2-40B4-BE49-F238E27FC236}">
                <a16:creationId xmlns:a16="http://schemas.microsoft.com/office/drawing/2014/main" id="{9DEC84B7-F0A6-4627-BBF2-827BAD79B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898" y="6581632"/>
            <a:ext cx="12112101" cy="365125"/>
          </a:xfrm>
        </p:spPr>
        <p:txBody>
          <a:bodyPr/>
          <a:lstStyle/>
          <a:p>
            <a:pPr algn="l"/>
            <a:r>
              <a:rPr lang="fr-FR" dirty="0"/>
              <a:t>PPRE-EIP-78                                                                                                                                             page </a:t>
            </a:r>
            <a:fld id="{EFBAA802-8C1B-480F-8B6B-BA1BFFD40BFE}" type="slidenum">
              <a:rPr lang="fr-FR" smtClean="0"/>
              <a:t>7</a:t>
            </a:fld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71645" y="237744"/>
            <a:ext cx="4917687" cy="1965960"/>
          </a:xfrm>
        </p:spPr>
        <p:txBody>
          <a:bodyPr>
            <a:normAutofit fontScale="90000"/>
          </a:bodyPr>
          <a:lstStyle/>
          <a:p>
            <a:r>
              <a:rPr lang="fr-FR" sz="1200" dirty="0">
                <a:latin typeface="+mn-lt"/>
              </a:rPr>
              <a:t>	</a:t>
            </a:r>
            <a:br>
              <a:rPr lang="fr-FR" sz="1800" dirty="0">
                <a:latin typeface="+mn-lt"/>
              </a:rPr>
            </a:br>
            <a:r>
              <a:rPr lang="fr-FR" sz="1800" dirty="0">
                <a:latin typeface="+mn-lt"/>
              </a:rPr>
              <a:t>Bilan psychométrique effectué par :</a:t>
            </a:r>
            <a:br>
              <a:rPr lang="fr-FR" sz="1800" dirty="0">
                <a:latin typeface="+mn-lt"/>
              </a:rPr>
            </a:br>
            <a:r>
              <a:rPr lang="fr-FR" sz="1800" dirty="0">
                <a:latin typeface="+mn-lt"/>
              </a:rPr>
              <a:t>Le :</a:t>
            </a:r>
            <a:br>
              <a:rPr lang="fr-FR" sz="1800" dirty="0">
                <a:latin typeface="+mn-lt"/>
              </a:rPr>
            </a:br>
            <a:br>
              <a:rPr lang="fr-FR" sz="1800" dirty="0">
                <a:latin typeface="+mn-lt"/>
              </a:rPr>
            </a:br>
            <a:r>
              <a:rPr lang="fr-FR" sz="1800" dirty="0">
                <a:latin typeface="+mn-lt"/>
              </a:rPr>
              <a:t>Autres projets (PAI/ PAP…) ?</a:t>
            </a:r>
            <a:br>
              <a:rPr lang="fr-FR" sz="1800" dirty="0">
                <a:latin typeface="+mn-lt"/>
              </a:rPr>
            </a:br>
            <a:r>
              <a:rPr lang="fr-FR" sz="1800" dirty="0">
                <a:latin typeface="+mn-lt"/>
              </a:rPr>
              <a:t>Si oui </a:t>
            </a:r>
            <a:br>
              <a:rPr lang="fr-FR" sz="1800" dirty="0">
                <a:latin typeface="+mn-lt"/>
              </a:rPr>
            </a:br>
            <a:r>
              <a:rPr lang="fr-FR" sz="1800" dirty="0">
                <a:latin typeface="+mn-lt"/>
              </a:rPr>
              <a:t>	Date :</a:t>
            </a:r>
            <a:br>
              <a:rPr lang="fr-FR" sz="1800" dirty="0">
                <a:latin typeface="+mn-lt"/>
              </a:rPr>
            </a:br>
            <a:r>
              <a:rPr lang="fr-FR" sz="1800" dirty="0">
                <a:latin typeface="+mn-lt"/>
              </a:rPr>
              <a:t>	Pourquoi :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551177" y="234176"/>
            <a:ext cx="6469837" cy="6200077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Scolarité au Collège</a:t>
            </a:r>
          </a:p>
          <a:p>
            <a:pPr marL="0" indent="0">
              <a:buNone/>
            </a:pPr>
            <a:endParaRPr lang="fr-FR" sz="180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>
          <a:xfrm>
            <a:off x="289933" y="2252779"/>
            <a:ext cx="4917687" cy="4257749"/>
          </a:xfrm>
        </p:spPr>
        <p:txBody>
          <a:bodyPr>
            <a:normAutofit fontScale="77500" lnSpcReduction="20000"/>
          </a:bodyPr>
          <a:lstStyle/>
          <a:p>
            <a:endParaRPr lang="fr-FR" dirty="0"/>
          </a:p>
          <a:p>
            <a:pPr>
              <a:lnSpc>
                <a:spcPct val="170000"/>
              </a:lnSpc>
            </a:pPr>
            <a:r>
              <a:rPr lang="fr-FR" sz="1800" dirty="0"/>
              <a:t>Chef d’établissement :</a:t>
            </a:r>
          </a:p>
          <a:p>
            <a:pPr>
              <a:lnSpc>
                <a:spcPct val="170000"/>
              </a:lnSpc>
            </a:pPr>
            <a:r>
              <a:rPr lang="fr-FR" sz="1800" dirty="0"/>
              <a:t>Référent EHP :</a:t>
            </a:r>
          </a:p>
          <a:p>
            <a:pPr>
              <a:lnSpc>
                <a:spcPct val="170000"/>
              </a:lnSpc>
            </a:pPr>
            <a:r>
              <a:rPr lang="fr-FR" sz="1800" dirty="0"/>
              <a:t>Psychologue de l’éducation nationale :</a:t>
            </a:r>
          </a:p>
          <a:p>
            <a:pPr>
              <a:lnSpc>
                <a:spcPct val="170000"/>
              </a:lnSpc>
            </a:pPr>
            <a:r>
              <a:rPr lang="fr-FR" sz="1800" dirty="0"/>
              <a:t>Médecin/infirmière de l’éducation nationale : </a:t>
            </a:r>
          </a:p>
          <a:p>
            <a:pPr>
              <a:lnSpc>
                <a:spcPct val="170000"/>
              </a:lnSpc>
            </a:pPr>
            <a:r>
              <a:rPr lang="fr-FR" sz="1800" dirty="0"/>
              <a:t>Intervenants extérieurs (psychologue, orthoptistes…):</a:t>
            </a:r>
          </a:p>
          <a:p>
            <a:pPr>
              <a:lnSpc>
                <a:spcPct val="170000"/>
              </a:lnSpc>
            </a:pPr>
            <a:endParaRPr lang="fr-FR" sz="1800" dirty="0"/>
          </a:p>
          <a:p>
            <a:pPr>
              <a:lnSpc>
                <a:spcPct val="170000"/>
              </a:lnSpc>
            </a:pPr>
            <a:endParaRPr lang="fr-FR" sz="1800" dirty="0"/>
          </a:p>
          <a:p>
            <a:pPr>
              <a:lnSpc>
                <a:spcPct val="170000"/>
              </a:lnSpc>
            </a:pPr>
            <a:r>
              <a:rPr lang="fr-FR" sz="1800" dirty="0"/>
              <a:t>Fait le :	</a:t>
            </a:r>
          </a:p>
          <a:p>
            <a:pPr>
              <a:lnSpc>
                <a:spcPct val="170000"/>
              </a:lnSpc>
            </a:pPr>
            <a:r>
              <a:rPr lang="fr-FR" sz="1800" dirty="0"/>
              <a:t>Signatures :		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135984"/>
              </p:ext>
            </p:extLst>
          </p:nvPr>
        </p:nvGraphicFramePr>
        <p:xfrm>
          <a:off x="5364110" y="994688"/>
          <a:ext cx="6690730" cy="557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2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5552">
                <a:tc>
                  <a:txBody>
                    <a:bodyPr/>
                    <a:lstStyle/>
                    <a:p>
                      <a:endParaRPr lang="fr-FR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177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177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177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177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71078" y="234175"/>
            <a:ext cx="4936541" cy="22413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89933" y="2565013"/>
            <a:ext cx="4917688" cy="40552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360614" y="1227080"/>
            <a:ext cx="857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</a:rPr>
              <a:t>Année </a:t>
            </a:r>
          </a:p>
          <a:p>
            <a:r>
              <a:rPr lang="fr-FR" sz="1400" b="1" dirty="0">
                <a:solidFill>
                  <a:schemeClr val="bg1"/>
                </a:solidFill>
              </a:rPr>
              <a:t>scolaire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040880" y="1214888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</a:rPr>
              <a:t>Professeur Principal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171382" y="1205744"/>
            <a:ext cx="857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</a:rPr>
              <a:t>Niveau de classe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8201350" y="1269752"/>
            <a:ext cx="3036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bg1"/>
                </a:solidFill>
              </a:rPr>
              <a:t>Dispositifs mis en place</a:t>
            </a:r>
          </a:p>
        </p:txBody>
      </p:sp>
      <p:sp>
        <p:nvSpPr>
          <p:cNvPr id="15" name="Espace réservé du pied de page 6">
            <a:extLst>
              <a:ext uri="{FF2B5EF4-FFF2-40B4-BE49-F238E27FC236}">
                <a16:creationId xmlns:a16="http://schemas.microsoft.com/office/drawing/2014/main" id="{2B8AEE0D-D207-41C8-9E05-A8CEA9582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898" y="6581632"/>
            <a:ext cx="12112101" cy="365125"/>
          </a:xfrm>
        </p:spPr>
        <p:txBody>
          <a:bodyPr/>
          <a:lstStyle/>
          <a:p>
            <a:pPr algn="l"/>
            <a:r>
              <a:rPr lang="fr-FR" dirty="0"/>
              <a:t>PPRE-EIP-78                                                                                                                                             page </a:t>
            </a:r>
            <a:fld id="{EFBAA802-8C1B-480F-8B6B-BA1BFFD40BFE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1413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861209"/>
              </p:ext>
            </p:extLst>
          </p:nvPr>
        </p:nvGraphicFramePr>
        <p:xfrm>
          <a:off x="239776" y="276349"/>
          <a:ext cx="11665710" cy="6298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8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6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9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1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665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15821">
                <a:tc gridSpan="7">
                  <a:txBody>
                    <a:bodyPr/>
                    <a:lstStyle/>
                    <a:p>
                      <a:pPr algn="ctr"/>
                      <a:r>
                        <a:rPr lang="fr-FR" baseline="0" dirty="0"/>
                        <a:t>    É</a:t>
                      </a:r>
                      <a:r>
                        <a:rPr lang="fr-FR" dirty="0"/>
                        <a:t>VOLUTION DES AIDES MISES EN ŒUVRE</a:t>
                      </a:r>
                    </a:p>
                    <a:p>
                      <a:pPr algn="ctr"/>
                      <a:r>
                        <a:rPr lang="fr-FR" dirty="0"/>
                        <a:t>AU</a:t>
                      </a:r>
                      <a:r>
                        <a:rPr lang="fr-FR" baseline="0" dirty="0"/>
                        <a:t> COLLÈGE</a:t>
                      </a:r>
                      <a:endParaRPr lang="fr-FR" dirty="0"/>
                    </a:p>
                    <a:p>
                      <a:pPr algn="ctr"/>
                      <a:r>
                        <a:rPr lang="fr-FR" sz="1200" dirty="0"/>
                        <a:t>( A remplir en fin d’année)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331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Année scolaire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ctr"/>
                      <a:r>
                        <a:rPr lang="fr-FR" sz="1400" b="1" dirty="0"/>
                        <a:t>Collège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ctr"/>
                      <a:r>
                        <a:rPr lang="fr-FR" sz="1400" b="1" dirty="0"/>
                        <a:t>Classe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l"/>
                      <a:r>
                        <a:rPr lang="fr-FR" sz="1400" b="1" dirty="0"/>
                        <a:t>Suivi(s) extérieur(s)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l"/>
                      <a:r>
                        <a:rPr lang="fr-FR" sz="1400" b="1" dirty="0"/>
                        <a:t>Adaptations et aménagements mis en œuvre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l"/>
                      <a:r>
                        <a:rPr lang="fr-FR" sz="1400" b="1" dirty="0"/>
                        <a:t>Progrès constatés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b="1" dirty="0"/>
                    </a:p>
                    <a:p>
                      <a:pPr algn="l"/>
                      <a:r>
                        <a:rPr lang="fr-FR" sz="1400" b="1" dirty="0"/>
                        <a:t>Perspectives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365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6e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79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5e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661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4e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59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3e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Espace réservé du pied de page 6">
            <a:extLst>
              <a:ext uri="{FF2B5EF4-FFF2-40B4-BE49-F238E27FC236}">
                <a16:creationId xmlns:a16="http://schemas.microsoft.com/office/drawing/2014/main" id="{AE7CE31D-17C5-468D-8B5F-BB949848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898" y="6581632"/>
            <a:ext cx="12112101" cy="365125"/>
          </a:xfrm>
        </p:spPr>
        <p:txBody>
          <a:bodyPr/>
          <a:lstStyle/>
          <a:p>
            <a:pPr algn="l"/>
            <a:r>
              <a:rPr lang="fr-FR" dirty="0"/>
              <a:t>PPRE-EIP-78                                                                                                                                             page </a:t>
            </a:r>
            <a:fld id="{EFBAA802-8C1B-480F-8B6B-BA1BFFD40BFE}" type="slidenum">
              <a:rPr lang="fr-FR" smtClean="0"/>
              <a:t>9</a:t>
            </a:fld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5833</TotalTime>
  <Words>778</Words>
  <Application>Microsoft Office PowerPoint</Application>
  <PresentationFormat>Grand écran</PresentationFormat>
  <Paragraphs>232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Présentation PowerPoint</vt:lpstr>
      <vt:lpstr>REPÉRAGE DES SPÉCIFICITÉS  DE L’ÉLÈVE</vt:lpstr>
      <vt:lpstr>Présentation PowerPoint</vt:lpstr>
      <vt:lpstr>Présentation PowerPoint</vt:lpstr>
      <vt:lpstr>Présentation PowerPoint</vt:lpstr>
      <vt:lpstr>Bilan psychométrique effectué par : Le :  Autres projets (PAI/ PAP…) ? Si oui   Date :  Pourquoi :</vt:lpstr>
      <vt:lpstr>Présentation PowerPoint</vt:lpstr>
      <vt:lpstr>  Bilan psychométrique effectué par : Le :  Autres projets (PAI/ PAP…) ? Si oui   Date :  Pourquoi :</vt:lpstr>
      <vt:lpstr>Présentation PowerPoint</vt:lpstr>
      <vt:lpstr>    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tin and</dc:creator>
  <cp:lastModifiedBy>Laurence Breton</cp:lastModifiedBy>
  <cp:revision>269</cp:revision>
  <cp:lastPrinted>2018-01-07T16:44:32Z</cp:lastPrinted>
  <dcterms:created xsi:type="dcterms:W3CDTF">2017-09-17T13:53:20Z</dcterms:created>
  <dcterms:modified xsi:type="dcterms:W3CDTF">2023-09-02T15:07:53Z</dcterms:modified>
</cp:coreProperties>
</file>