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2" r:id="rId4"/>
    <p:sldId id="264" r:id="rId5"/>
    <p:sldId id="265" r:id="rId6"/>
    <p:sldId id="263" r:id="rId7"/>
    <p:sldId id="267" r:id="rId8"/>
    <p:sldId id="268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269" autoAdjust="0"/>
  </p:normalViewPr>
  <p:slideViewPr>
    <p:cSldViewPr snapToGrid="0">
      <p:cViewPr varScale="1">
        <p:scale>
          <a:sx n="57" d="100"/>
          <a:sy n="57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F2308-0810-4BF1-8FCD-FA17E9BBBE53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72CB-C42E-4DA8-98C3-F612949DC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40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fait = 1 impact sur la santé = 1 fiche SST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 on nomme sur les fiches SST, cela engage l’auteur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UAI à bien remplir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registres : personnel et personnes extérieures </a:t>
            </a:r>
          </a:p>
          <a:p>
            <a:endParaRPr lang="fr-FR" dirty="0"/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filles et maths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3 piliers / 8 mesures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Charte en salle des maitres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Sensibilisation de tous les professeurs : attendre la circulaire de rentrée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issu de deux rapports : IG et IGF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72CB-C42E-4DA8-98C3-F612949DC64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7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72CB-C42E-4DA8-98C3-F612949DC64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41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72CB-C42E-4DA8-98C3-F612949DC64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36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72CB-C42E-4DA8-98C3-F612949DC64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42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5CA7F-29F7-42FD-BE26-C4E045B2D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34D5D9-A3F3-415F-9EB2-4A90221DD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E94B00-FDBF-48A9-97B5-6CDB7E31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9B8-28BD-4652-9B38-2E6250ACDA28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CF6910-CFF4-45C1-8A95-B223E81C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54BF7F-0EC6-44B5-93BC-9485F4FD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2CB6-495A-4877-8B53-556A452BF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36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2466F-5045-4E2C-B1F5-F0DAE6869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BCF4CD-B704-4976-B550-4A18B1829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5EBD66-D11A-4AB3-900E-31885929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9B8-28BD-4652-9B38-2E6250ACDA28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65996A-8F21-4E4D-8108-2A690599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470DF7-232D-4161-9B6D-9C417E55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2CB6-495A-4877-8B53-556A452BF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15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4105CE-6388-4EE8-8BCD-AA43B4883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33F76C-8D68-4531-995F-686235FB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5D2947-E499-48C2-9780-2E5CE935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9B8-28BD-4652-9B38-2E6250ACDA28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0D9C30-255C-4075-9EB1-000C3761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3B04B-C09C-4B4D-AFC0-9ECE5F26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2CB6-495A-4877-8B53-556A452BF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63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BDF8A-9C96-4A66-8083-ABD1197B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84D3A8-D4E5-40A9-B011-9EB1C0597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04B119-7FE2-47E9-A0C0-AD97CADF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9B8-28BD-4652-9B38-2E6250ACDA28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EA347E-9875-4FD3-9311-7F3C0DF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992CFE-BF43-4343-9EF6-33084B15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2CB6-495A-4877-8B53-556A452BF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37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F075C-FBDE-45DE-9E51-4ED8DF3C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556EC-D3AF-402B-AB37-9B0DF912C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EC001F-4371-46C4-95FD-1F2831AD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9B8-28BD-4652-9B38-2E6250ACDA28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A216D-25DD-49C8-BF97-0CF0A1A6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0D04FD-A00E-4462-9EF0-3BA718BA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2CB6-495A-4877-8B53-556A452BF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76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CCB0E-AC54-4F61-B75E-B8DA9FFB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338FBE-FC00-4D81-8A85-568A9DE16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BBCBF8-FFE7-467C-A261-D4EC1C3B3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ADAA37-EB35-499F-935A-F95670DE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9B8-28BD-4652-9B38-2E6250ACDA28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B97128-552D-458B-8EF9-B8E7D9A1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C24D46-A0B1-4FB9-A7A4-232A204B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2CB6-495A-4877-8B53-556A452BF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52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34C98-AB04-4E12-AAB1-C0D845BB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308E2B-A9B9-43FB-997C-DD50BFE51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B87037-1BA2-4E67-AB76-2AD130B5D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7233D4-FAA4-4A84-8042-82E85B5F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8B5EFA-9FD4-4D46-8640-25EE511DE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9E989F-2394-4130-9F87-352ADC0D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9B8-28BD-4652-9B38-2E6250ACDA28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1A8C11-EF4E-4BAC-8D40-01B85A25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BBE9CB-5E4C-4635-BC6F-4EA4AE1F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2CB6-495A-4877-8B53-556A452BF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4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9AFCA-85DE-47D3-A049-DA7A579D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E3E4BA-CBE6-4CCE-83F1-169BC7C6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9B8-28BD-4652-9B38-2E6250ACDA28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05EF04-F747-4F20-9ABB-A93EE005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8A7EA8-40EB-4FF3-8805-6BE27F62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2CB6-495A-4877-8B53-556A452BF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55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62D6A3-786D-4620-AF2A-2A60E415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9B8-28BD-4652-9B38-2E6250ACDA28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4C0392-F657-4F49-86D4-A8B0E1FF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B7E078-1C77-4173-8C7C-29150B5D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2CB6-495A-4877-8B53-556A452BF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13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FDD78-045E-4556-B73D-4D01CAA4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E72036-65D9-431C-8053-95B0E72D5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C47ABB-251F-4EEC-B618-E4221FA18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49B292-4CD4-4BA2-8B4C-D62A5E1C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9B8-28BD-4652-9B38-2E6250ACDA28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6459AC-FF2D-4D54-A54E-BDE7E396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433521-20A0-48A2-B7AA-C07AB0B2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2CB6-495A-4877-8B53-556A452BF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51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06C21-A0BB-4F12-A051-8F9FE30F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C5FD0F-D6EF-4E13-A570-37CA56F89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FE6979-ED20-4FAA-8FAC-D21DE4AA6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36F200-FFE1-4908-BB4A-D57A7468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9B8-28BD-4652-9B38-2E6250ACDA28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38FD96-57E6-4142-B519-FED9666A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5D3D87-9C2A-4818-B9DB-7079BBA0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2CB6-495A-4877-8B53-556A452BF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92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1D88DF-DCFF-44B8-B1BA-62BD6981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EDA9DA-BA30-4F98-963C-0B98011F9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154034-F825-44E2-AA78-F4CFD14E5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69B8-28BD-4652-9B38-2E6250ACDA28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F11E46-A06D-45B9-856C-0D990C046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4F46AC-8C3C-44B1-B80E-A75023D3B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2CB6-495A-4877-8B53-556A452BF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94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un-programme-ambitieux-eduquer-la-vie-affective-et-relationnelle-et-la-sexualite-4162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cation.gouv.fr/cet-ete-je-lis-4503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lbreton2\Downloads\un-programme-ambitieux-duquer-la-vie-affective-et-relationnelle-et-la-sexualit--199595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eduscol.education.fr/2078/connaitre-les-enjeux-de-l-education-la-sexuali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plan-filles-et-maths-pour-que-les-jeunes-filles-prennent-toute-leur-place-dans-les-metiers-de-l-4505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cet-ete-je-lis-450312" TargetMode="External"/><Relationship Id="rId2" Type="http://schemas.openxmlformats.org/officeDocument/2006/relationships/hyperlink" Target="https://www.education.gouv.fr/un-livre-pour-les-vacances-2025-l-odyssee-4143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42FED-3466-44BC-9535-7F0F9D67E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983"/>
            <a:ext cx="9144000" cy="2007704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8</a:t>
            </a:r>
            <a:r>
              <a:rPr lang="fr-FR" b="1" baseline="30000" dirty="0">
                <a:solidFill>
                  <a:srgbClr val="0070C0"/>
                </a:solidFill>
              </a:rPr>
              <a:t>ème</a:t>
            </a:r>
            <a:r>
              <a:rPr lang="fr-FR" b="1" dirty="0">
                <a:solidFill>
                  <a:srgbClr val="0070C0"/>
                </a:solidFill>
              </a:rPr>
              <a:t> Réunion de directeurs et directrices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EDAEC7-5D1C-470A-8D55-69827E1DC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8017"/>
            <a:ext cx="9144000" cy="1057619"/>
          </a:xfrm>
        </p:spPr>
        <p:txBody>
          <a:bodyPr/>
          <a:lstStyle/>
          <a:p>
            <a:r>
              <a:rPr lang="fr-FR" i="1" dirty="0"/>
              <a:t>Mardi 10 juin 2025 – château de Buc</a:t>
            </a:r>
          </a:p>
        </p:txBody>
      </p:sp>
      <p:pic>
        <p:nvPicPr>
          <p:cNvPr id="2050" name="Image 1" descr="8F67F7C1">
            <a:extLst>
              <a:ext uri="{FF2B5EF4-FFF2-40B4-BE49-F238E27FC236}">
                <a16:creationId xmlns:a16="http://schemas.microsoft.com/office/drawing/2014/main" id="{13EB1071-3B60-4746-A458-D75DA3DE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19882"/>
            <a:ext cx="506612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hâteau du Haut-Buc - Inventaire Général du Patrimoine Culturel">
            <a:extLst>
              <a:ext uri="{FF2B5EF4-FFF2-40B4-BE49-F238E27FC236}">
                <a16:creationId xmlns:a16="http://schemas.microsoft.com/office/drawing/2014/main" id="{39262E2A-081B-4FA9-8A53-F7E360E46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92" y="319882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9C4945-26EF-404E-9D8E-2F408BAB8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3" y="5071132"/>
            <a:ext cx="31242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3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61597F-A3B7-42F8-B2F3-C49E2B61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2EAB85-2D27-4793-8088-795097C37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Points d’actualité – LB – 20 min</a:t>
            </a:r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Formation des directeurs et directrices sur les violences sexistes et sexuelles sous le prisme de la protection de l’enfance</a:t>
            </a:r>
          </a:p>
          <a:p>
            <a:pPr lvl="0"/>
            <a:r>
              <a:rPr lang="fr-FR" dirty="0"/>
              <a:t>Intervention de Madame Angélique </a:t>
            </a:r>
            <a:r>
              <a:rPr lang="fr-FR" dirty="0" err="1"/>
              <a:t>Schnurer</a:t>
            </a:r>
            <a:r>
              <a:rPr lang="fr-FR" dirty="0"/>
              <a:t>, conseillère technique premier degré au service social en faveur des élèves – 2h40</a:t>
            </a:r>
          </a:p>
        </p:txBody>
      </p:sp>
    </p:spTree>
    <p:extLst>
      <p:ext uri="{BB962C8B-B14F-4D97-AF65-F5344CB8AC3E}">
        <p14:creationId xmlns:p14="http://schemas.microsoft.com/office/powerpoint/2010/main" val="138723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3BF51-C451-4284-9B79-150498D4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Points d’actualité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A7E150-68A3-4CC0-A93E-3F389BC82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4000"/>
            <a:ext cx="10942983" cy="5181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b="1" dirty="0">
                <a:solidFill>
                  <a:srgbClr val="0070C0"/>
                </a:solidFill>
              </a:rPr>
              <a:t>SYSTÈME</a:t>
            </a:r>
          </a:p>
          <a:p>
            <a:pPr algn="just"/>
            <a:r>
              <a:rPr lang="fr-FR" dirty="0"/>
              <a:t>Phase 2 de la </a:t>
            </a:r>
            <a:r>
              <a:rPr lang="fr-FR" b="1" dirty="0"/>
              <a:t>carte scolaire </a:t>
            </a:r>
            <a:r>
              <a:rPr lang="fr-FR" dirty="0"/>
              <a:t>statuée le 19 juin</a:t>
            </a:r>
          </a:p>
          <a:p>
            <a:pPr algn="just"/>
            <a:r>
              <a:rPr lang="fr-FR" b="1" dirty="0"/>
              <a:t>Fiche SST </a:t>
            </a:r>
            <a:r>
              <a:rPr lang="fr-FR" dirty="0"/>
              <a:t>: inscrire l’UAI de l’école + objet = impact effectif sur la santé + anonymiser les personnes impliquées</a:t>
            </a:r>
          </a:p>
          <a:p>
            <a:pPr algn="just"/>
            <a:r>
              <a:rPr lang="fr-FR" dirty="0"/>
              <a:t>Reconduction du </a:t>
            </a:r>
            <a:r>
              <a:rPr lang="fr-FR" b="1" dirty="0"/>
              <a:t>Pacte</a:t>
            </a:r>
            <a:r>
              <a:rPr lang="fr-FR" dirty="0"/>
              <a:t> (SR, soutien, Phare, référent laïcité, mission </a:t>
            </a:r>
            <a:r>
              <a:rPr lang="fr-FR" dirty="0" err="1"/>
              <a:t>ebep</a:t>
            </a:r>
            <a:r>
              <a:rPr lang="fr-FR" dirty="0"/>
              <a:t>)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0070C0"/>
                </a:solidFill>
              </a:rPr>
              <a:t>PÉDAGOGIE</a:t>
            </a:r>
          </a:p>
          <a:p>
            <a:pPr algn="just"/>
            <a:r>
              <a:rPr lang="fr-FR" dirty="0"/>
              <a:t>Une sensibilisation sur</a:t>
            </a:r>
            <a:r>
              <a:rPr lang="fr-FR" b="1" dirty="0"/>
              <a:t> </a:t>
            </a:r>
            <a:r>
              <a:rPr lang="fr-FR" b="1" dirty="0">
                <a:hlinkClick r:id="rId3"/>
              </a:rPr>
              <a:t>l’EVAR</a:t>
            </a:r>
            <a:r>
              <a:rPr lang="fr-FR" b="1" dirty="0"/>
              <a:t> </a:t>
            </a:r>
            <a:r>
              <a:rPr lang="fr-FR" dirty="0"/>
              <a:t>+ un référent EVAR de circonscription</a:t>
            </a:r>
          </a:p>
          <a:p>
            <a:pPr algn="just"/>
            <a:r>
              <a:rPr lang="fr-FR" b="1" dirty="0"/>
              <a:t>Plan </a:t>
            </a:r>
            <a:r>
              <a:rPr lang="fr-FR" b="1" i="1" dirty="0"/>
              <a:t>Filles et maths </a:t>
            </a:r>
            <a:r>
              <a:rPr lang="fr-FR" dirty="0"/>
              <a:t>: charte + sensibilisation de tous les enseignantes et enseignants avant le 15 septembre </a:t>
            </a:r>
          </a:p>
          <a:p>
            <a:pPr algn="just"/>
            <a:r>
              <a:rPr lang="fr-FR" b="1" dirty="0"/>
              <a:t>Plan </a:t>
            </a:r>
            <a:r>
              <a:rPr lang="fr-FR" b="1" i="1" dirty="0">
                <a:hlinkClick r:id="rId4"/>
              </a:rPr>
              <a:t>Cet été je lis </a:t>
            </a:r>
            <a:endParaRPr lang="fr-FR" b="1" i="1" dirty="0"/>
          </a:p>
          <a:p>
            <a:pPr algn="just"/>
            <a:r>
              <a:rPr lang="fr-FR" dirty="0"/>
              <a:t>Une </a:t>
            </a:r>
            <a:r>
              <a:rPr lang="fr-FR" b="1" dirty="0"/>
              <a:t>rentrée échelonnée </a:t>
            </a:r>
            <a:r>
              <a:rPr lang="fr-FR" dirty="0"/>
              <a:t>pour la PS assouplie. Cf. Flyer envoyé ce jour + </a:t>
            </a:r>
            <a:r>
              <a:rPr lang="fr-FR" dirty="0" err="1"/>
              <a:t>vademecum</a:t>
            </a:r>
            <a:r>
              <a:rPr lang="fr-FR" dirty="0"/>
              <a:t> de la maternelle en construction</a:t>
            </a:r>
          </a:p>
          <a:p>
            <a:pPr algn="just"/>
            <a:r>
              <a:rPr lang="fr-FR" dirty="0"/>
              <a:t>Inscription de la circonscription dans le concours </a:t>
            </a:r>
            <a:r>
              <a:rPr lang="fr-FR" b="1" i="1" dirty="0"/>
              <a:t>Les Petits artistes de la mémoire</a:t>
            </a:r>
            <a:r>
              <a:rPr lang="fr-FR" b="1" dirty="0"/>
              <a:t> </a:t>
            </a:r>
            <a:r>
              <a:rPr lang="fr-FR" dirty="0"/>
              <a:t>: impulser l’action au niveau des classes de CM2 – 6h de formation – 10 classes à identifier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4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32EC2-5436-4A52-87C3-92EA2A5D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9177867" cy="97260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L’Éducation à la Vie Affective et Relationnelle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B3178C-0129-49BA-BBCA-446F2072E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933"/>
            <a:ext cx="8813800" cy="5181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b="1" dirty="0">
                <a:solidFill>
                  <a:srgbClr val="0070C0"/>
                </a:solidFill>
              </a:rPr>
              <a:t>Pourquoi ?</a:t>
            </a:r>
          </a:p>
          <a:p>
            <a:pPr algn="just"/>
            <a:r>
              <a:rPr lang="fr-FR" b="1" dirty="0"/>
              <a:t>Transmettre des valeurs fondamentales</a:t>
            </a:r>
            <a:r>
              <a:rPr lang="fr-FR" dirty="0"/>
              <a:t>, telles que le respect de soi et des autres </a:t>
            </a:r>
          </a:p>
          <a:p>
            <a:pPr algn="just"/>
            <a:r>
              <a:rPr lang="fr-FR" b="1" dirty="0"/>
              <a:t>Prévenir les discriminations</a:t>
            </a:r>
            <a:endParaRPr lang="fr-FR" dirty="0"/>
          </a:p>
          <a:p>
            <a:pPr algn="just"/>
            <a:r>
              <a:rPr lang="fr-FR" b="1" dirty="0"/>
              <a:t>Promouvoir l’égalité </a:t>
            </a:r>
            <a:r>
              <a:rPr lang="fr-FR" dirty="0"/>
              <a:t>entre les garçons et les filles et lutter contre les stéréotypes</a:t>
            </a:r>
          </a:p>
          <a:p>
            <a:pPr algn="just"/>
            <a:r>
              <a:rPr lang="fr-FR" b="1" dirty="0"/>
              <a:t>Lutter contre les violences et le harcèlement</a:t>
            </a:r>
            <a:r>
              <a:rPr lang="fr-FR" dirty="0"/>
              <a:t> en renforçant la capacité des enfants à demander de l’aide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0070C0"/>
                </a:solidFill>
              </a:rPr>
              <a:t>Comment ?</a:t>
            </a:r>
          </a:p>
          <a:p>
            <a:pPr algn="just"/>
            <a:r>
              <a:rPr lang="fr-FR" dirty="0"/>
              <a:t>Au moins</a:t>
            </a:r>
            <a:r>
              <a:rPr lang="fr-FR" b="1" dirty="0"/>
              <a:t> 3 séances par an adaptées à chaque âge</a:t>
            </a:r>
            <a:r>
              <a:rPr lang="fr-FR" dirty="0"/>
              <a:t> conformément à la loi en vigueur depuis 2001</a:t>
            </a:r>
          </a:p>
          <a:p>
            <a:pPr algn="just"/>
            <a:r>
              <a:rPr lang="fr-FR" b="1" dirty="0"/>
              <a:t>Des </a:t>
            </a:r>
            <a:r>
              <a:rPr lang="fr-FR" b="1" dirty="0">
                <a:hlinkClick r:id="rId3"/>
              </a:rPr>
              <a:t>programmes progressifs</a:t>
            </a:r>
            <a:r>
              <a:rPr lang="fr-FR" dirty="0"/>
              <a:t>, adaptés à l’âge des élèves </a:t>
            </a:r>
          </a:p>
          <a:p>
            <a:pPr algn="just"/>
            <a:r>
              <a:rPr lang="fr-FR" b="1" dirty="0"/>
              <a:t>Dans le 1</a:t>
            </a:r>
            <a:r>
              <a:rPr lang="fr-FR" b="1" baseline="30000" dirty="0"/>
              <a:t>er</a:t>
            </a:r>
            <a:r>
              <a:rPr lang="fr-FR" b="1" dirty="0"/>
              <a:t> degré, les apprentissages portent sur la vie affective et relationnelle. Les questions liées à la sexualité ne sont pas abordées.</a:t>
            </a:r>
            <a:r>
              <a:rPr lang="fr-FR" dirty="0"/>
              <a:t>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hlinkClick r:id="rId4"/>
            <a:extLst>
              <a:ext uri="{FF2B5EF4-FFF2-40B4-BE49-F238E27FC236}">
                <a16:creationId xmlns:a16="http://schemas.microsoft.com/office/drawing/2014/main" id="{AA156A6E-727A-4226-A08F-11538ACBCD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111" t="19244" r="25555" b="9911"/>
          <a:stretch/>
        </p:blipFill>
        <p:spPr>
          <a:xfrm>
            <a:off x="9999499" y="1027906"/>
            <a:ext cx="1852360" cy="2604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7468F0-606A-454D-A1AD-BDC4995013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131" t="19244" r="25277" b="9116"/>
          <a:stretch/>
        </p:blipFill>
        <p:spPr>
          <a:xfrm>
            <a:off x="10112878" y="3883343"/>
            <a:ext cx="1852361" cy="2609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029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4B442-C9E3-4E22-86A4-B2F92D89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Plan Filles et maths </a:t>
            </a:r>
            <a:r>
              <a:rPr lang="fr-FR" sz="2700" b="1" dirty="0"/>
              <a:t>pour que les jeunes filles prennent toute leur place dans les métiers de l'ingénieur et du numérique</a:t>
            </a:r>
            <a:br>
              <a:rPr lang="fr-FR" dirty="0"/>
            </a:b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9DE55A-144B-48EC-A440-1693637C9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9525000" cy="50196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Pilier 1 : Former et sensibiliser tous les personnels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Mesure 1 : Formation aux biais de genre pour tous les personnels dès la rentrée 2025</a:t>
            </a:r>
          </a:p>
          <a:p>
            <a:pPr marL="0" indent="0">
              <a:buNone/>
            </a:pPr>
            <a:r>
              <a:rPr lang="fr-FR" b="1" dirty="0"/>
              <a:t>Cette sensibilisation de 2 h devra être réalisée obligatoirement avant le 15 septembre</a:t>
            </a:r>
            <a:r>
              <a:rPr lang="fr-FR" dirty="0"/>
              <a:t>. Ce temps sera animé par les directeurs d’école qui auront bénéficié eux-mêmes d’une formation.</a:t>
            </a:r>
          </a:p>
          <a:p>
            <a:r>
              <a:rPr lang="fr-FR" b="1" dirty="0"/>
              <a:t>Objectif </a:t>
            </a:r>
            <a:r>
              <a:rPr lang="fr-FR" dirty="0"/>
              <a:t>: Renforcer la confiance des filles en mathématiques et développer des méthodes pédagogiques plus favorables à leur réussite.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Mesure 2 : Plan de formation pluriannuel à la prévention des biais de genre et des stéréotypes dans l’apprentissage des mathématiques</a:t>
            </a:r>
          </a:p>
          <a:p>
            <a:pPr marL="0" indent="0">
              <a:buNone/>
            </a:pP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Mesure 3 : Affichage d’une charte de lutte contre les stéréotypes dans les salles des maîtres et des professeurs</a:t>
            </a:r>
          </a:p>
          <a:p>
            <a:r>
              <a:rPr lang="fr-FR" b="1" dirty="0"/>
              <a:t>Objectif</a:t>
            </a:r>
            <a:r>
              <a:rPr lang="fr-FR" dirty="0"/>
              <a:t> : Rappeler les points de vigilance pour mieux prévenir les reproductions de stéréotypes.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4273115A-5E8C-4DBD-8837-96EE2CAA6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84" t="18997" r="25972" b="12821"/>
          <a:stretch/>
        </p:blipFill>
        <p:spPr>
          <a:xfrm>
            <a:off x="10138403" y="1202267"/>
            <a:ext cx="1935064" cy="27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9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10F35-D0C4-45C2-A6A5-CDDB589E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27800" cy="955675"/>
          </a:xfrm>
        </p:spPr>
        <p:txBody>
          <a:bodyPr>
            <a:normAutofit fontScale="90000"/>
          </a:bodyPr>
          <a:lstStyle/>
          <a:p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Des livres pour les vacances</a:t>
            </a:r>
            <a:br>
              <a:rPr lang="fr-FR" b="1" dirty="0">
                <a:solidFill>
                  <a:srgbClr val="0070C0"/>
                </a:solidFill>
              </a:rPr>
            </a:b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0DFDC1-3B83-4764-B8FB-60290834C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/>
              <a:t>Chaque élève, du CP au CM2, pourra</a:t>
            </a:r>
            <a:r>
              <a:rPr lang="fr-FR" b="1" dirty="0"/>
              <a:t> partir en vacances avec un ou plusieurs livres à lire</a:t>
            </a:r>
            <a:r>
              <a:rPr lang="fr-FR" dirty="0"/>
              <a:t>.</a:t>
            </a:r>
          </a:p>
          <a:p>
            <a:pPr algn="just"/>
            <a:r>
              <a:rPr lang="fr-FR" b="1" dirty="0"/>
              <a:t>Les élèves du CP au CM1</a:t>
            </a:r>
            <a:r>
              <a:rPr lang="fr-FR" dirty="0"/>
              <a:t>, qui restent dans la même école la rentrée suivante, pourront emprunter des livres de la bibliothèque, par l’intermédiaire de leur professeur. Ils les rapporteront à la rentrée scolaire.</a:t>
            </a:r>
          </a:p>
          <a:p>
            <a:pPr algn="just"/>
            <a:r>
              <a:rPr lang="fr-FR" b="1" dirty="0"/>
              <a:t>Les élèves de CM2</a:t>
            </a:r>
            <a:r>
              <a:rPr lang="fr-FR" dirty="0"/>
              <a:t>, qui prennent le chemin du collège, disposeront chacun d’un exemplaire de L'Odyssée d’Homère, adaptée par Murielle </a:t>
            </a:r>
            <a:r>
              <a:rPr lang="fr-FR" dirty="0" err="1"/>
              <a:t>Szac</a:t>
            </a:r>
            <a:r>
              <a:rPr lang="fr-FR" dirty="0"/>
              <a:t> et illustrée par </a:t>
            </a:r>
            <a:r>
              <a:rPr lang="fr-FR" dirty="0" err="1"/>
              <a:t>Catel</a:t>
            </a:r>
            <a:r>
              <a:rPr lang="fr-FR" dirty="0"/>
              <a:t>, dans le cadre de l’opération annuelle "</a:t>
            </a:r>
            <a:r>
              <a:rPr lang="fr-FR" u="sng" dirty="0">
                <a:hlinkClick r:id="rId2" tooltip="Un livre pour les vacances 2025 : L'Odyssée"/>
              </a:rPr>
              <a:t>Un livre pour les vacances</a:t>
            </a:r>
            <a:r>
              <a:rPr lang="fr-FR" dirty="0"/>
              <a:t>".</a:t>
            </a:r>
          </a:p>
          <a:p>
            <a:pPr algn="just"/>
            <a:r>
              <a:rPr lang="fr-FR" dirty="0"/>
              <a:t>Par ailleurs, les bibliothèques et médiathèques publiques se mobilisent pour offrir un accès à un livre pour tous les élèves ou apporter des conseils de lectures adaptées aux goûts et à l’âge des jeunes.</a:t>
            </a:r>
          </a:p>
          <a:p>
            <a:pPr algn="just"/>
            <a:r>
              <a:rPr lang="fr-FR" b="1" dirty="0"/>
              <a:t>Des idées </a:t>
            </a:r>
            <a:r>
              <a:rPr lang="fr-FR" dirty="0"/>
              <a:t>pour </a:t>
            </a:r>
            <a:r>
              <a:rPr lang="fr-FR" i="1" dirty="0"/>
              <a:t>Cet été je lis </a:t>
            </a:r>
            <a:r>
              <a:rPr lang="fr-FR" dirty="0"/>
              <a:t>: 15 livres sélectionnés par les enseignants pour les enfants de 0 à 12 ans</a:t>
            </a:r>
          </a:p>
          <a:p>
            <a:pPr algn="just"/>
            <a:r>
              <a:rPr lang="fr-FR" dirty="0"/>
              <a:t>Cet été, je lis : </a:t>
            </a:r>
            <a:r>
              <a:rPr lang="fr-FR" b="1" dirty="0"/>
              <a:t>quelques conseils </a:t>
            </a:r>
            <a:r>
              <a:rPr lang="fr-FR" dirty="0"/>
              <a:t>autour de la lecture </a:t>
            </a:r>
            <a:r>
              <a:rPr lang="fr-FR" b="1" dirty="0"/>
              <a:t>pour les familles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52" name="Picture 4" descr="Cet été, je lis">
            <a:hlinkClick r:id="rId3"/>
            <a:extLst>
              <a:ext uri="{FF2B5EF4-FFF2-40B4-BE49-F238E27FC236}">
                <a16:creationId xmlns:a16="http://schemas.microsoft.com/office/drawing/2014/main" id="{D28D0C46-8305-46CE-A74F-D66279C8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346" y="97895"/>
            <a:ext cx="2647746" cy="14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6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6B578D-9B5D-4324-8A57-08C318CD5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9738" r="39167" b="5904"/>
          <a:stretch/>
        </p:blipFill>
        <p:spPr>
          <a:xfrm>
            <a:off x="3742267" y="172626"/>
            <a:ext cx="4284133" cy="65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8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7FAE4-FFB1-4249-8C44-5C71C969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26867" cy="13255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concours Les petits artistes de la mémoire – CM2 ou multi-niveaux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514D62-2023-424D-9EC0-8C261738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100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concours aux dimensions historique, mémorielle, littéraire et artistique portant sur la Première Guerre mondiale</a:t>
            </a:r>
          </a:p>
          <a:p>
            <a:r>
              <a:rPr lang="fr-FR" dirty="0"/>
              <a:t>il est proposé aux élèves de </a:t>
            </a:r>
            <a:r>
              <a:rPr lang="fr-FR" b="1" dirty="0"/>
              <a:t>produire collectivement un travail artistique et narratif sur le parcours d'un homme qui traverse la guerre, évoquant en filigrane le conflit et son contexte</a:t>
            </a:r>
            <a:r>
              <a:rPr lang="fr-FR" dirty="0"/>
              <a:t>.</a:t>
            </a:r>
          </a:p>
          <a:p>
            <a:r>
              <a:rPr lang="fr-FR" b="1" dirty="0"/>
              <a:t>Chaque classe participante doit réaliser une « œuvre mémorielle », qui peut s'inspirer d'un carnet de guerre artistique, alliant expression littéraire, plastique ou numérique. </a:t>
            </a:r>
          </a:p>
          <a:p>
            <a:r>
              <a:rPr lang="fr-FR" b="1" dirty="0"/>
              <a:t>Inscription sur Adage en septembre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133B3D-4047-4E77-99FC-F341F470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366" y="346271"/>
            <a:ext cx="2286000" cy="2286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D6ADAA-2F8A-45DD-A593-1206A50C6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733" y="3045023"/>
            <a:ext cx="4123267" cy="23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BB6A8-3F71-475B-A698-0112E627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Prochaine réunion de directeurs et directrices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DE3672-1CF4-4E29-BDD0-2C23F6C33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11h30 : repas partagé à la circonscription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13h30 -16h30 réunion de préparation de la rentrée</a:t>
            </a:r>
          </a:p>
        </p:txBody>
      </p:sp>
    </p:spTree>
    <p:extLst>
      <p:ext uri="{BB962C8B-B14F-4D97-AF65-F5344CB8AC3E}">
        <p14:creationId xmlns:p14="http://schemas.microsoft.com/office/powerpoint/2010/main" val="29603079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855</Words>
  <Application>Microsoft Office PowerPoint</Application>
  <PresentationFormat>Grand écran</PresentationFormat>
  <Paragraphs>67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8ème Réunion de directeurs et directrices</vt:lpstr>
      <vt:lpstr>Ordre du jour</vt:lpstr>
      <vt:lpstr>Points d’actualité</vt:lpstr>
      <vt:lpstr>L’Éducation à la Vie Affective et Relationnelle</vt:lpstr>
      <vt:lpstr>Plan Filles et maths pour que les jeunes filles prennent toute leur place dans les métiers de l'ingénieur et du numérique </vt:lpstr>
      <vt:lpstr> Des livres pour les vacances </vt:lpstr>
      <vt:lpstr>Présentation PowerPoint</vt:lpstr>
      <vt:lpstr>Le concours Les petits artistes de la mémoire – CM2 ou multi-niveaux</vt:lpstr>
      <vt:lpstr>Prochaine réunion de directeurs et directrices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8ème Réunion de directeurs et directrices</dc:title>
  <dc:creator>Laurence Breton</dc:creator>
  <cp:lastModifiedBy>Laurence Breton</cp:lastModifiedBy>
  <cp:revision>9</cp:revision>
  <dcterms:created xsi:type="dcterms:W3CDTF">2025-06-08T08:20:46Z</dcterms:created>
  <dcterms:modified xsi:type="dcterms:W3CDTF">2025-06-08T09:27:24Z</dcterms:modified>
</cp:coreProperties>
</file>